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749" r:id="rId1"/>
  </p:sldMasterIdLst>
  <p:notesMasterIdLst>
    <p:notesMasterId r:id="rId45"/>
  </p:notesMasterIdLst>
  <p:handoutMasterIdLst>
    <p:handoutMasterId r:id="rId46"/>
  </p:handoutMasterIdLst>
  <p:sldIdLst>
    <p:sldId id="563" r:id="rId2"/>
    <p:sldId id="598" r:id="rId3"/>
    <p:sldId id="599" r:id="rId4"/>
    <p:sldId id="592" r:id="rId5"/>
    <p:sldId id="593" r:id="rId6"/>
    <p:sldId id="594" r:id="rId7"/>
    <p:sldId id="604" r:id="rId8"/>
    <p:sldId id="600" r:id="rId9"/>
    <p:sldId id="601" r:id="rId10"/>
    <p:sldId id="602" r:id="rId11"/>
    <p:sldId id="603" r:id="rId12"/>
    <p:sldId id="627" r:id="rId13"/>
    <p:sldId id="641" r:id="rId14"/>
    <p:sldId id="642" r:id="rId15"/>
    <p:sldId id="643" r:id="rId16"/>
    <p:sldId id="644" r:id="rId17"/>
    <p:sldId id="645" r:id="rId18"/>
    <p:sldId id="646" r:id="rId19"/>
    <p:sldId id="647" r:id="rId20"/>
    <p:sldId id="648" r:id="rId21"/>
    <p:sldId id="649" r:id="rId22"/>
    <p:sldId id="650" r:id="rId23"/>
    <p:sldId id="651" r:id="rId24"/>
    <p:sldId id="628" r:id="rId25"/>
    <p:sldId id="656" r:id="rId26"/>
    <p:sldId id="657" r:id="rId27"/>
    <p:sldId id="658" r:id="rId28"/>
    <p:sldId id="655" r:id="rId29"/>
    <p:sldId id="653" r:id="rId30"/>
    <p:sldId id="654" r:id="rId31"/>
    <p:sldId id="629" r:id="rId32"/>
    <p:sldId id="630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52" r:id="rId44"/>
  </p:sldIdLst>
  <p:sldSz cx="9144000" cy="6858000" type="screen4x3"/>
  <p:notesSz cx="7315200" cy="9601200"/>
  <p:embeddedFontLst>
    <p:embeddedFont>
      <p:font typeface="Arial Rounded MT Bold" panose="020F0704030504030204" pitchFamily="34" charset="0"/>
      <p:regular r:id="rId47"/>
    </p:embeddedFont>
    <p:embeddedFont>
      <p:font typeface="Tahoma" panose="020B0604030504040204" pitchFamily="3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Bookman Old Style" panose="02050604050505020204" pitchFamily="18" charset="0"/>
      <p:regular r:id="rId54"/>
      <p:bold r:id="rId55"/>
      <p:italic r:id="rId56"/>
      <p:boldItalic r:id="rId57"/>
    </p:embeddedFont>
    <p:embeddedFont>
      <p:font typeface="Verdana" panose="020B0604030504040204" pitchFamily="34" charset="0"/>
      <p:regular r:id="rId58"/>
      <p:bold r:id="rId59"/>
      <p:italic r:id="rId60"/>
      <p:boldItalic r:id="rId61"/>
    </p:embeddedFont>
    <p:embeddedFont>
      <p:font typeface="Merriweather" panose="020B0604020202020204" charset="0"/>
      <p:regular r:id="rId62"/>
      <p:bold r:id="rId63"/>
      <p:italic r:id="rId64"/>
      <p:boldItalic r:id="rId65"/>
    </p:embeddedFont>
  </p:embeddedFontLst>
  <p:custDataLst>
    <p:tags r:id="rId66"/>
  </p:custDataLst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00CC99"/>
    <a:srgbClr val="6600CC"/>
    <a:srgbClr val="FF3399"/>
    <a:srgbClr val="FFFF00"/>
    <a:srgbClr val="003366"/>
    <a:srgbClr val="CC00CC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65171" autoAdjust="0"/>
  </p:normalViewPr>
  <p:slideViewPr>
    <p:cSldViewPr>
      <p:cViewPr varScale="1">
        <p:scale>
          <a:sx n="97" d="100"/>
          <a:sy n="97" d="100"/>
        </p:scale>
        <p:origin x="12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006"/>
    </p:cViewPr>
  </p:sorterViewPr>
  <p:notesViewPr>
    <p:cSldViewPr>
      <p:cViewPr>
        <p:scale>
          <a:sx n="100" d="100"/>
          <a:sy n="100" d="100"/>
        </p:scale>
        <p:origin x="624" y="-263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3.xml"/><Relationship Id="rId2" Type="http://schemas.openxmlformats.org/officeDocument/2006/relationships/slide" Target="slides/slide32.xml"/><Relationship Id="rId1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5 countries representing scrum are- 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US</c:v>
                </c:pt>
                <c:pt idx="1">
                  <c:v>India </c:v>
                </c:pt>
                <c:pt idx="2">
                  <c:v>Germany</c:v>
                </c:pt>
                <c:pt idx="3">
                  <c:v>UK</c:v>
                </c:pt>
                <c:pt idx="4">
                  <c:v>Australia and Canada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0.48</c:v>
                </c:pt>
                <c:pt idx="1">
                  <c:v>0.08</c:v>
                </c:pt>
                <c:pt idx="2">
                  <c:v>7.0000000000000007E-2</c:v>
                </c:pt>
                <c:pt idx="3">
                  <c:v>0.05</c:v>
                </c:pt>
                <c:pt idx="4">
                  <c:v>0.04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43F-4705-9B10-04E4E34D2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-1609403872"/>
        <c:axId val="-1609401696"/>
      </c:barChart>
      <c:catAx>
        <c:axId val="-1609403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09401696"/>
        <c:crosses val="autoZero"/>
        <c:auto val="1"/>
        <c:lblAlgn val="ctr"/>
        <c:lblOffset val="100"/>
        <c:noMultiLvlLbl val="0"/>
      </c:catAx>
      <c:valAx>
        <c:axId val="-160940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09403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where do people practice Scrum?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where do people practice Scrum?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FA2-4D99-BA25-38269A29E6F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FA2-4D99-BA25-38269A29E6F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FA2-4D99-BA25-38269A29E6F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FA2-4D99-BA25-38269A29E6F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highlight>
                        <a:srgbClr val="C0C0C0"/>
                      </a:highligh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Use Scrum </c:v>
                </c:pt>
                <c:pt idx="1">
                  <c:v>do not use scrum 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0.61</c:v>
                </c:pt>
                <c:pt idx="1">
                  <c:v>0.39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FA2-4D99-BA25-38269A29E6F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Majority of Respondents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majority of respodents are from-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B55-4749-95C0-B665F291531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B55-4749-95C0-B665F291531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B55-4749-95C0-B665F2915316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North America </c:v>
                </c:pt>
                <c:pt idx="1">
                  <c:v>Europe</c:v>
                </c:pt>
                <c:pt idx="2">
                  <c:v>Asia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0.52</c:v>
                </c:pt>
                <c:pt idx="1">
                  <c:v>0.26</c:v>
                </c:pt>
                <c:pt idx="2">
                  <c:v>0.11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B55-4749-95C0-B665F291531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BF0B9D-1066-4796-95F3-AD109368CEA0}" type="doc">
      <dgm:prSet loTypeId="urn:microsoft.com/office/officeart/2011/layout/HexagonRadial" loCatId="cycle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1A1F2452-4900-4345-BDF7-D099A884D9E1}">
      <dgm:prSet phldrT="[Text]" custT="1"/>
      <dgm:spPr/>
      <dgm:t>
        <a:bodyPr/>
        <a:lstStyle/>
        <a:p>
          <a:pPr algn="l"/>
          <a:r>
            <a:rPr lang="pt-BR" sz="1700" dirty="0">
              <a:solidFill>
                <a:schemeClr val="tx1">
                  <a:lumMod val="75000"/>
                  <a:lumOff val="25000"/>
                </a:schemeClr>
              </a:solidFill>
            </a:rPr>
            <a:t>Scope Management in Agile Enviroments</a:t>
          </a:r>
        </a:p>
      </dgm:t>
    </dgm:pt>
    <dgm:pt modelId="{5B64B774-1D78-4B98-9F45-A2367F897A48}" type="parTrans" cxnId="{8A393CB2-3AD0-44ED-A94E-2C74F9ACF9D3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1418433-441E-47DB-80F2-89247863CCCE}" type="sibTrans" cxnId="{8A393CB2-3AD0-44ED-A94E-2C74F9ACF9D3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5A21D1D-3A81-4157-BD92-387A7FA08178}">
      <dgm:prSet phldrT="[Text]" custT="1"/>
      <dgm:spPr/>
      <dgm:t>
        <a:bodyPr/>
        <a:lstStyle/>
        <a:p>
          <a:pPr algn="l"/>
          <a:r>
            <a:rPr lang="pt-BR" sz="1600" dirty="0">
              <a:solidFill>
                <a:schemeClr val="bg1"/>
              </a:solidFill>
            </a:rPr>
            <a:t>Spend less time defining scope early in the project</a:t>
          </a:r>
        </a:p>
      </dgm:t>
    </dgm:pt>
    <dgm:pt modelId="{9C2C97EB-7F33-45DC-A257-EE34B2A988DC}" type="parTrans" cxnId="{A352BABA-F3DA-4728-A9FD-BEB2C1C3B9A2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854221F-954C-444F-9E6E-5C2E5E245DCD}" type="sibTrans" cxnId="{A352BABA-F3DA-4728-A9FD-BEB2C1C3B9A2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4EB6195-2D4A-4463-9AC2-0696AD1C24DC}">
      <dgm:prSet phldrT="[Text]" custT="1"/>
      <dgm:spPr/>
      <dgm:t>
        <a:bodyPr/>
        <a:lstStyle/>
        <a:p>
          <a:pPr algn="l"/>
          <a:r>
            <a:rPr lang="pt-BR" sz="1600" dirty="0">
              <a:solidFill>
                <a:schemeClr val="bg1"/>
              </a:solidFill>
            </a:rPr>
            <a:t>Spend more time defing the processes for ongoing discovery and refinement</a:t>
          </a:r>
        </a:p>
      </dgm:t>
    </dgm:pt>
    <dgm:pt modelId="{79961CE5-C129-436E-8F99-74712A7AE86E}" type="parTrans" cxnId="{B378E54A-2557-472F-A87F-F6A4160337A2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92DA224-3F30-4C6F-AF5C-0B36383DE17A}" type="sibTrans" cxnId="{B378E54A-2557-472F-A87F-F6A4160337A2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060D812-6400-41C6-BE3F-A6B7BD8E575C}">
      <dgm:prSet phldrT="[Text]" custT="1"/>
      <dgm:spPr/>
      <dgm:t>
        <a:bodyPr/>
        <a:lstStyle/>
        <a:p>
          <a:pPr algn="l"/>
          <a:r>
            <a:rPr lang="pt-BR" sz="1600" dirty="0">
              <a:solidFill>
                <a:schemeClr val="bg1"/>
              </a:solidFill>
            </a:rPr>
            <a:t>May build and review prototypes and versions to refine requirements</a:t>
          </a:r>
        </a:p>
      </dgm:t>
    </dgm:pt>
    <dgm:pt modelId="{E59F6C7C-FDB6-4AE7-8D0F-6C2B513055AF}" type="parTrans" cxnId="{4C65CCA5-14EA-430D-B1CF-8CC0B4FE9B88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DFF91F8-5A2E-433A-95DA-172566E63A6C}" type="sibTrans" cxnId="{4C65CCA5-14EA-430D-B1CF-8CC0B4FE9B88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9F4DEE2-D2AF-4432-B050-ACE2068DCFE3}">
      <dgm:prSet phldrT="[Text]" custT="1"/>
      <dgm:spPr/>
      <dgm:t>
        <a:bodyPr/>
        <a:lstStyle/>
        <a:p>
          <a:pPr algn="l"/>
          <a:r>
            <a:rPr lang="pt-BR" sz="1600" dirty="0">
              <a:solidFill>
                <a:schemeClr val="bg1"/>
              </a:solidFill>
            </a:rPr>
            <a:t>May avoid the gap between the real requirements and the original requirements</a:t>
          </a:r>
        </a:p>
      </dgm:t>
    </dgm:pt>
    <dgm:pt modelId="{EF952665-8632-4660-8712-FE7B4DD1F3C8}" type="parTrans" cxnId="{9AAFABED-373E-435D-8211-61A912C0B3EB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7D8AB3B-6AC1-4256-AC64-E185F1B8594F}" type="sibTrans" cxnId="{9AAFABED-373E-435D-8211-61A912C0B3EB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1AB259C-BE28-4B5C-B974-11B1296CB5A5}">
      <dgm:prSet phldrT="[Text]" custT="1"/>
      <dgm:spPr/>
      <dgm:t>
        <a:bodyPr/>
        <a:lstStyle/>
        <a:p>
          <a:pPr algn="l"/>
          <a:r>
            <a:rPr lang="pt-BR" sz="1600" dirty="0">
              <a:solidFill>
                <a:schemeClr val="tx1"/>
              </a:solidFill>
            </a:rPr>
            <a:t>Scope can be define and redefined during the project</a:t>
          </a:r>
        </a:p>
      </dgm:t>
    </dgm:pt>
    <dgm:pt modelId="{059E40A9-3E3F-4E4B-9599-6D07C8C491DD}" type="sibTrans" cxnId="{798D944A-FE12-4D7B-831A-2E59FB58A619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01AC4C8-506C-4B0B-813B-58FD647DF7E1}" type="parTrans" cxnId="{798D944A-FE12-4D7B-831A-2E59FB58A619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57B2926-04B8-4AF7-BCE0-B9D62FE4B482}">
      <dgm:prSet phldrT="[Text]" custT="1"/>
      <dgm:spPr/>
      <dgm:t>
        <a:bodyPr/>
        <a:lstStyle/>
        <a:p>
          <a:pPr algn="l"/>
          <a:r>
            <a:rPr lang="pt-BR" sz="1600" dirty="0">
              <a:solidFill>
                <a:schemeClr val="tx1"/>
              </a:solidFill>
            </a:rPr>
            <a:t>The requirements in agile projects constitute the ‘</a:t>
          </a:r>
          <a:r>
            <a:rPr lang="pt-BR" sz="1600" dirty="0" smtClean="0">
              <a:solidFill>
                <a:schemeClr val="tx1"/>
              </a:solidFill>
            </a:rPr>
            <a:t>backlog’</a:t>
          </a:r>
          <a:endParaRPr lang="pt-BR" sz="1600" dirty="0">
            <a:solidFill>
              <a:schemeClr val="tx1"/>
            </a:solidFill>
          </a:endParaRPr>
        </a:p>
      </dgm:t>
    </dgm:pt>
    <dgm:pt modelId="{24ED8860-2424-4652-B3AF-505092E42F83}" type="sibTrans" cxnId="{A70D0956-EE52-4E45-8953-5A4D17530A2E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34DD1C5-84F0-4024-A368-B5B19FCB07BD}" type="parTrans" cxnId="{A70D0956-EE52-4E45-8953-5A4D17530A2E}">
      <dgm:prSet/>
      <dgm:spPr/>
      <dgm:t>
        <a:bodyPr/>
        <a:lstStyle/>
        <a:p>
          <a:endParaRPr lang="pt-BR" sz="28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49AF9D8-1E65-4726-8C17-B9A276DD7775}" type="pres">
      <dgm:prSet presAssocID="{74BF0B9D-1066-4796-95F3-AD109368CEA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ED4FBC2-734D-4F0D-91B0-03D9908D2368}" type="pres">
      <dgm:prSet presAssocID="{1A1F2452-4900-4345-BDF7-D099A884D9E1}" presName="Parent" presStyleLbl="node0" presStyleIdx="0" presStyleCnt="1" custLinFactNeighborX="-2035" custLinFactNeighborY="-8825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A744183A-A45C-4B20-91C9-88C73DF46CD0}" type="pres">
      <dgm:prSet presAssocID="{35A21D1D-3A81-4157-BD92-387A7FA08178}" presName="Accent1" presStyleCnt="0"/>
      <dgm:spPr/>
    </dgm:pt>
    <dgm:pt modelId="{861ADCB4-BEE6-48B4-848A-FE5CC49157B3}" type="pres">
      <dgm:prSet presAssocID="{35A21D1D-3A81-4157-BD92-387A7FA08178}" presName="Accent" presStyleLbl="bgShp" presStyleIdx="0" presStyleCnt="6"/>
      <dgm:spPr/>
    </dgm:pt>
    <dgm:pt modelId="{8FDECAD2-4EA6-4FF4-82AA-AB8665B808CC}" type="pres">
      <dgm:prSet presAssocID="{35A21D1D-3A81-4157-BD92-387A7FA08178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1E609C-AD30-4F13-BCAE-D6A9C91FBF75}" type="pres">
      <dgm:prSet presAssocID="{E4EB6195-2D4A-4463-9AC2-0696AD1C24DC}" presName="Accent2" presStyleCnt="0"/>
      <dgm:spPr/>
    </dgm:pt>
    <dgm:pt modelId="{09DEBFFB-291B-4625-B6B5-DFA09154C940}" type="pres">
      <dgm:prSet presAssocID="{E4EB6195-2D4A-4463-9AC2-0696AD1C24DC}" presName="Accent" presStyleLbl="bgShp" presStyleIdx="1" presStyleCnt="6"/>
      <dgm:spPr/>
    </dgm:pt>
    <dgm:pt modelId="{BA68C295-4AF9-4A43-846D-E43D9480D11A}" type="pres">
      <dgm:prSet presAssocID="{E4EB6195-2D4A-4463-9AC2-0696AD1C24DC}" presName="Child2" presStyleLbl="node1" presStyleIdx="1" presStyleCnt="6" custScaleX="152664" custScaleY="135982" custLinFactNeighborX="22004" custLinFactNeighborY="152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CF5231-C0DF-44BB-B3F7-9A43CED61890}" type="pres">
      <dgm:prSet presAssocID="{8060D812-6400-41C6-BE3F-A6B7BD8E575C}" presName="Accent3" presStyleCnt="0"/>
      <dgm:spPr/>
    </dgm:pt>
    <dgm:pt modelId="{86D9843E-664E-457E-BC31-7D9720E1A5AA}" type="pres">
      <dgm:prSet presAssocID="{8060D812-6400-41C6-BE3F-A6B7BD8E575C}" presName="Accent" presStyleLbl="bgShp" presStyleIdx="2" presStyleCnt="6"/>
      <dgm:spPr/>
    </dgm:pt>
    <dgm:pt modelId="{F711D73D-4B2F-4682-A9A1-ED809C0B809A}" type="pres">
      <dgm:prSet presAssocID="{8060D812-6400-41C6-BE3F-A6B7BD8E575C}" presName="Child3" presStyleLbl="node1" presStyleIdx="2" presStyleCnt="6" custScaleX="122792" custScaleY="120189" custLinFactNeighborX="31817" custLinFactNeighborY="291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DA48E-149A-4469-AF42-AAA6C15C8C00}" type="pres">
      <dgm:prSet presAssocID="{79F4DEE2-D2AF-4432-B050-ACE2068DCFE3}" presName="Accent4" presStyleCnt="0"/>
      <dgm:spPr/>
    </dgm:pt>
    <dgm:pt modelId="{AF12E126-0488-4B46-82A0-BC0181236942}" type="pres">
      <dgm:prSet presAssocID="{79F4DEE2-D2AF-4432-B050-ACE2068DCFE3}" presName="Accent" presStyleLbl="bgShp" presStyleIdx="3" presStyleCnt="6"/>
      <dgm:spPr/>
    </dgm:pt>
    <dgm:pt modelId="{266B2D33-3602-4D8A-912B-498F85914C49}" type="pres">
      <dgm:prSet presAssocID="{79F4DEE2-D2AF-4432-B050-ACE2068DCFE3}" presName="Child4" presStyleLbl="node1" presStyleIdx="3" presStyleCnt="6" custScaleX="135758" custScaleY="125577" custLinFactNeighborX="5384" custLinFactNeighborY="115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E54CA9-4866-401C-8B66-919F5757FEAD}" type="pres">
      <dgm:prSet presAssocID="{91AB259C-BE28-4B5C-B974-11B1296CB5A5}" presName="Accent5" presStyleCnt="0"/>
      <dgm:spPr/>
    </dgm:pt>
    <dgm:pt modelId="{4B260535-5C67-4C45-B055-435786E32998}" type="pres">
      <dgm:prSet presAssocID="{91AB259C-BE28-4B5C-B974-11B1296CB5A5}" presName="Accent" presStyleLbl="bgShp" presStyleIdx="4" presStyleCnt="6"/>
      <dgm:spPr/>
    </dgm:pt>
    <dgm:pt modelId="{3D580ADD-D5BE-4FC4-87ED-9CFD984DED24}" type="pres">
      <dgm:prSet presAssocID="{91AB259C-BE28-4B5C-B974-11B1296CB5A5}" presName="Child5" presStyleLbl="node1" presStyleIdx="4" presStyleCnt="6" custScaleX="108940" custScaleY="123394" custLinFactNeighborX="-19219" custLinFactNeighborY="2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71941-9D20-4770-B8B2-E2A38BD05C7E}" type="pres">
      <dgm:prSet presAssocID="{057B2926-04B8-4AF7-BCE0-B9D62FE4B482}" presName="Accent6" presStyleCnt="0"/>
      <dgm:spPr/>
    </dgm:pt>
    <dgm:pt modelId="{6995D0BD-B12D-462A-8835-3EA6895F3D99}" type="pres">
      <dgm:prSet presAssocID="{057B2926-04B8-4AF7-BCE0-B9D62FE4B482}" presName="Accent" presStyleLbl="bgShp" presStyleIdx="5" presStyleCnt="6"/>
      <dgm:spPr/>
    </dgm:pt>
    <dgm:pt modelId="{0900F25E-150E-4332-8FAA-20BECB5B7DCC}" type="pres">
      <dgm:prSet presAssocID="{057B2926-04B8-4AF7-BCE0-B9D62FE4B482}" presName="Child6" presStyleLbl="node1" presStyleIdx="5" presStyleCnt="6" custScaleY="1406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A405B7-5178-496E-BB91-6737B24776CB}" type="presOf" srcId="{74BF0B9D-1066-4796-95F3-AD109368CEA0}" destId="{F49AF9D8-1E65-4726-8C17-B9A276DD7775}" srcOrd="0" destOrd="0" presId="urn:microsoft.com/office/officeart/2011/layout/HexagonRadial"/>
    <dgm:cxn modelId="{9AAFABED-373E-435D-8211-61A912C0B3EB}" srcId="{1A1F2452-4900-4345-BDF7-D099A884D9E1}" destId="{79F4DEE2-D2AF-4432-B050-ACE2068DCFE3}" srcOrd="3" destOrd="0" parTransId="{EF952665-8632-4660-8712-FE7B4DD1F3C8}" sibTransId="{87D8AB3B-6AC1-4256-AC64-E185F1B8594F}"/>
    <dgm:cxn modelId="{47B686CE-C0CC-4D89-BE6B-B52D213314AB}" type="presOf" srcId="{E4EB6195-2D4A-4463-9AC2-0696AD1C24DC}" destId="{BA68C295-4AF9-4A43-846D-E43D9480D11A}" srcOrd="0" destOrd="0" presId="urn:microsoft.com/office/officeart/2011/layout/HexagonRadial"/>
    <dgm:cxn modelId="{4F79EFA6-860F-4D24-A3CA-14CC2D272AD7}" type="presOf" srcId="{1A1F2452-4900-4345-BDF7-D099A884D9E1}" destId="{CED4FBC2-734D-4F0D-91B0-03D9908D2368}" srcOrd="0" destOrd="0" presId="urn:microsoft.com/office/officeart/2011/layout/HexagonRadial"/>
    <dgm:cxn modelId="{4CD29FE6-CA3C-49B5-A804-265A0F94CC7B}" type="presOf" srcId="{8060D812-6400-41C6-BE3F-A6B7BD8E575C}" destId="{F711D73D-4B2F-4682-A9A1-ED809C0B809A}" srcOrd="0" destOrd="0" presId="urn:microsoft.com/office/officeart/2011/layout/HexagonRadial"/>
    <dgm:cxn modelId="{AE04B8AA-4485-4F1E-B50F-2394815D21D3}" type="presOf" srcId="{057B2926-04B8-4AF7-BCE0-B9D62FE4B482}" destId="{0900F25E-150E-4332-8FAA-20BECB5B7DCC}" srcOrd="0" destOrd="0" presId="urn:microsoft.com/office/officeart/2011/layout/HexagonRadial"/>
    <dgm:cxn modelId="{798D944A-FE12-4D7B-831A-2E59FB58A619}" srcId="{1A1F2452-4900-4345-BDF7-D099A884D9E1}" destId="{91AB259C-BE28-4B5C-B974-11B1296CB5A5}" srcOrd="4" destOrd="0" parTransId="{D01AC4C8-506C-4B0B-813B-58FD647DF7E1}" sibTransId="{059E40A9-3E3F-4E4B-9599-6D07C8C491DD}"/>
    <dgm:cxn modelId="{7BB25BD9-BB60-4312-B456-72BE13AC806E}" type="presOf" srcId="{35A21D1D-3A81-4157-BD92-387A7FA08178}" destId="{8FDECAD2-4EA6-4FF4-82AA-AB8665B808CC}" srcOrd="0" destOrd="0" presId="urn:microsoft.com/office/officeart/2011/layout/HexagonRadial"/>
    <dgm:cxn modelId="{4C65CCA5-14EA-430D-B1CF-8CC0B4FE9B88}" srcId="{1A1F2452-4900-4345-BDF7-D099A884D9E1}" destId="{8060D812-6400-41C6-BE3F-A6B7BD8E575C}" srcOrd="2" destOrd="0" parTransId="{E59F6C7C-FDB6-4AE7-8D0F-6C2B513055AF}" sibTransId="{0DFF91F8-5A2E-433A-95DA-172566E63A6C}"/>
    <dgm:cxn modelId="{FB7B251B-D002-462C-853C-D0603CA89F1E}" type="presOf" srcId="{91AB259C-BE28-4B5C-B974-11B1296CB5A5}" destId="{3D580ADD-D5BE-4FC4-87ED-9CFD984DED24}" srcOrd="0" destOrd="0" presId="urn:microsoft.com/office/officeart/2011/layout/HexagonRadial"/>
    <dgm:cxn modelId="{A70D0956-EE52-4E45-8953-5A4D17530A2E}" srcId="{1A1F2452-4900-4345-BDF7-D099A884D9E1}" destId="{057B2926-04B8-4AF7-BCE0-B9D62FE4B482}" srcOrd="5" destOrd="0" parTransId="{334DD1C5-84F0-4024-A368-B5B19FCB07BD}" sibTransId="{24ED8860-2424-4652-B3AF-505092E42F83}"/>
    <dgm:cxn modelId="{4FBDA342-2366-4212-88B6-F0E8400426DB}" type="presOf" srcId="{79F4DEE2-D2AF-4432-B050-ACE2068DCFE3}" destId="{266B2D33-3602-4D8A-912B-498F85914C49}" srcOrd="0" destOrd="0" presId="urn:microsoft.com/office/officeart/2011/layout/HexagonRadial"/>
    <dgm:cxn modelId="{B378E54A-2557-472F-A87F-F6A4160337A2}" srcId="{1A1F2452-4900-4345-BDF7-D099A884D9E1}" destId="{E4EB6195-2D4A-4463-9AC2-0696AD1C24DC}" srcOrd="1" destOrd="0" parTransId="{79961CE5-C129-436E-8F99-74712A7AE86E}" sibTransId="{792DA224-3F30-4C6F-AF5C-0B36383DE17A}"/>
    <dgm:cxn modelId="{8A393CB2-3AD0-44ED-A94E-2C74F9ACF9D3}" srcId="{74BF0B9D-1066-4796-95F3-AD109368CEA0}" destId="{1A1F2452-4900-4345-BDF7-D099A884D9E1}" srcOrd="0" destOrd="0" parTransId="{5B64B774-1D78-4B98-9F45-A2367F897A48}" sibTransId="{01418433-441E-47DB-80F2-89247863CCCE}"/>
    <dgm:cxn modelId="{A352BABA-F3DA-4728-A9FD-BEB2C1C3B9A2}" srcId="{1A1F2452-4900-4345-BDF7-D099A884D9E1}" destId="{35A21D1D-3A81-4157-BD92-387A7FA08178}" srcOrd="0" destOrd="0" parTransId="{9C2C97EB-7F33-45DC-A257-EE34B2A988DC}" sibTransId="{E854221F-954C-444F-9E6E-5C2E5E245DCD}"/>
    <dgm:cxn modelId="{F6EC292C-9FF5-4160-AC72-DB39889CFFED}" type="presParOf" srcId="{F49AF9D8-1E65-4726-8C17-B9A276DD7775}" destId="{CED4FBC2-734D-4F0D-91B0-03D9908D2368}" srcOrd="0" destOrd="0" presId="urn:microsoft.com/office/officeart/2011/layout/HexagonRadial"/>
    <dgm:cxn modelId="{0E641D45-E012-4380-B708-4C94A2D77116}" type="presParOf" srcId="{F49AF9D8-1E65-4726-8C17-B9A276DD7775}" destId="{A744183A-A45C-4B20-91C9-88C73DF46CD0}" srcOrd="1" destOrd="0" presId="urn:microsoft.com/office/officeart/2011/layout/HexagonRadial"/>
    <dgm:cxn modelId="{3706299D-81DC-43CD-ADD3-BF144375C13C}" type="presParOf" srcId="{A744183A-A45C-4B20-91C9-88C73DF46CD0}" destId="{861ADCB4-BEE6-48B4-848A-FE5CC49157B3}" srcOrd="0" destOrd="0" presId="urn:microsoft.com/office/officeart/2011/layout/HexagonRadial"/>
    <dgm:cxn modelId="{DDAF7861-E183-4BC0-BCA5-C1B25D8024BA}" type="presParOf" srcId="{F49AF9D8-1E65-4726-8C17-B9A276DD7775}" destId="{8FDECAD2-4EA6-4FF4-82AA-AB8665B808CC}" srcOrd="2" destOrd="0" presId="urn:microsoft.com/office/officeart/2011/layout/HexagonRadial"/>
    <dgm:cxn modelId="{C61C58E2-DFD8-45BB-A97B-909AC3BD7C42}" type="presParOf" srcId="{F49AF9D8-1E65-4726-8C17-B9A276DD7775}" destId="{7B1E609C-AD30-4F13-BCAE-D6A9C91FBF75}" srcOrd="3" destOrd="0" presId="urn:microsoft.com/office/officeart/2011/layout/HexagonRadial"/>
    <dgm:cxn modelId="{5382AD8F-AF75-4007-A0CA-C92230D84327}" type="presParOf" srcId="{7B1E609C-AD30-4F13-BCAE-D6A9C91FBF75}" destId="{09DEBFFB-291B-4625-B6B5-DFA09154C940}" srcOrd="0" destOrd="0" presId="urn:microsoft.com/office/officeart/2011/layout/HexagonRadial"/>
    <dgm:cxn modelId="{E20BA5C0-9A85-479A-B2DA-E25F2DE78C74}" type="presParOf" srcId="{F49AF9D8-1E65-4726-8C17-B9A276DD7775}" destId="{BA68C295-4AF9-4A43-846D-E43D9480D11A}" srcOrd="4" destOrd="0" presId="urn:microsoft.com/office/officeart/2011/layout/HexagonRadial"/>
    <dgm:cxn modelId="{959F5D42-1A1E-4CE8-B658-71F2CCA26839}" type="presParOf" srcId="{F49AF9D8-1E65-4726-8C17-B9A276DD7775}" destId="{3FCF5231-C0DF-44BB-B3F7-9A43CED61890}" srcOrd="5" destOrd="0" presId="urn:microsoft.com/office/officeart/2011/layout/HexagonRadial"/>
    <dgm:cxn modelId="{20F63ECD-240B-4578-A626-23835F0FD4A4}" type="presParOf" srcId="{3FCF5231-C0DF-44BB-B3F7-9A43CED61890}" destId="{86D9843E-664E-457E-BC31-7D9720E1A5AA}" srcOrd="0" destOrd="0" presId="urn:microsoft.com/office/officeart/2011/layout/HexagonRadial"/>
    <dgm:cxn modelId="{2B282E20-8C74-4C18-B982-468BE70A056C}" type="presParOf" srcId="{F49AF9D8-1E65-4726-8C17-B9A276DD7775}" destId="{F711D73D-4B2F-4682-A9A1-ED809C0B809A}" srcOrd="6" destOrd="0" presId="urn:microsoft.com/office/officeart/2011/layout/HexagonRadial"/>
    <dgm:cxn modelId="{6C409708-6D1A-4F9A-A696-184009DC0E28}" type="presParOf" srcId="{F49AF9D8-1E65-4726-8C17-B9A276DD7775}" destId="{132DA48E-149A-4469-AF42-AAA6C15C8C00}" srcOrd="7" destOrd="0" presId="urn:microsoft.com/office/officeart/2011/layout/HexagonRadial"/>
    <dgm:cxn modelId="{3292BACC-599B-4380-920A-4E06F8A0CC09}" type="presParOf" srcId="{132DA48E-149A-4469-AF42-AAA6C15C8C00}" destId="{AF12E126-0488-4B46-82A0-BC0181236942}" srcOrd="0" destOrd="0" presId="urn:microsoft.com/office/officeart/2011/layout/HexagonRadial"/>
    <dgm:cxn modelId="{42FDEE7C-675C-4700-9A28-3242AFC6D178}" type="presParOf" srcId="{F49AF9D8-1E65-4726-8C17-B9A276DD7775}" destId="{266B2D33-3602-4D8A-912B-498F85914C49}" srcOrd="8" destOrd="0" presId="urn:microsoft.com/office/officeart/2011/layout/HexagonRadial"/>
    <dgm:cxn modelId="{789D53BF-DFA6-455F-8A63-474519709825}" type="presParOf" srcId="{F49AF9D8-1E65-4726-8C17-B9A276DD7775}" destId="{1FE54CA9-4866-401C-8B66-919F5757FEAD}" srcOrd="9" destOrd="0" presId="urn:microsoft.com/office/officeart/2011/layout/HexagonRadial"/>
    <dgm:cxn modelId="{F1896EE3-0F41-4012-8129-1D99539AA865}" type="presParOf" srcId="{1FE54CA9-4866-401C-8B66-919F5757FEAD}" destId="{4B260535-5C67-4C45-B055-435786E32998}" srcOrd="0" destOrd="0" presId="urn:microsoft.com/office/officeart/2011/layout/HexagonRadial"/>
    <dgm:cxn modelId="{7E82D33A-B619-4FBA-B0E0-8F172E108621}" type="presParOf" srcId="{F49AF9D8-1E65-4726-8C17-B9A276DD7775}" destId="{3D580ADD-D5BE-4FC4-87ED-9CFD984DED24}" srcOrd="10" destOrd="0" presId="urn:microsoft.com/office/officeart/2011/layout/HexagonRadial"/>
    <dgm:cxn modelId="{21881E8B-B16A-42DF-BD6A-8D6F7A56C1B2}" type="presParOf" srcId="{F49AF9D8-1E65-4726-8C17-B9A276DD7775}" destId="{64C71941-9D20-4770-B8B2-E2A38BD05C7E}" srcOrd="11" destOrd="0" presId="urn:microsoft.com/office/officeart/2011/layout/HexagonRadial"/>
    <dgm:cxn modelId="{D017321E-FA19-4483-B0B1-075E4AAB871C}" type="presParOf" srcId="{64C71941-9D20-4770-B8B2-E2A38BD05C7E}" destId="{6995D0BD-B12D-462A-8835-3EA6895F3D99}" srcOrd="0" destOrd="0" presId="urn:microsoft.com/office/officeart/2011/layout/HexagonRadial"/>
    <dgm:cxn modelId="{C532519F-19C5-4DBA-BC66-B7E6EE190194}" type="presParOf" srcId="{F49AF9D8-1E65-4726-8C17-B9A276DD7775}" destId="{0900F25E-150E-4332-8FAA-20BECB5B7DC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91FAB-4BD8-4BD2-A2C3-A57C463981C8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D60423-0F99-4204-94FC-975A19F6F4B8}">
      <dgm:prSet custT="1"/>
      <dgm:spPr/>
      <dgm:t>
        <a:bodyPr/>
        <a:lstStyle/>
        <a:p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They have common aims, which are to deliver high-quality tech applications and to keep consumers pleased and productive</a:t>
          </a:r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</a:p>
      </dgm:t>
    </dgm:pt>
    <dgm:pt modelId="{1064BF71-B9E2-4117-9CB0-97867DA02904}" type="parTrans" cxnId="{F859BA44-444D-4D3D-897F-6E3A0FBA8B95}">
      <dgm:prSet/>
      <dgm:spPr/>
      <dgm:t>
        <a:bodyPr/>
        <a:lstStyle/>
        <a:p>
          <a:endParaRPr lang="en-US"/>
        </a:p>
      </dgm:t>
    </dgm:pt>
    <dgm:pt modelId="{8671A5DA-1B31-481B-84E0-D7AB375626F2}" type="sibTrans" cxnId="{F859BA44-444D-4D3D-897F-6E3A0FBA8B95}">
      <dgm:prSet/>
      <dgm:spPr/>
      <dgm:t>
        <a:bodyPr/>
        <a:lstStyle/>
        <a:p>
          <a:endParaRPr lang="en-US"/>
        </a:p>
      </dgm:t>
    </dgm:pt>
    <dgm:pt modelId="{A55099B1-3B51-462F-9CA5-1952B2FC9F15}">
      <dgm:prSet custT="1"/>
      <dgm:spPr/>
      <dgm:t>
        <a:bodyPr/>
        <a:lstStyle/>
        <a:p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They carry out the same tasks, including the selection, design , production, testing and deployment of requirements.</a:t>
          </a:r>
        </a:p>
      </dgm:t>
    </dgm:pt>
    <dgm:pt modelId="{CD4D44B0-102F-4D54-B8D0-26418CE8F15E}" type="parTrans" cxnId="{25ADB63C-CD08-4972-AD3A-69B146420122}">
      <dgm:prSet/>
      <dgm:spPr/>
      <dgm:t>
        <a:bodyPr/>
        <a:lstStyle/>
        <a:p>
          <a:endParaRPr lang="en-US"/>
        </a:p>
      </dgm:t>
    </dgm:pt>
    <dgm:pt modelId="{619D704C-FACA-4BC4-9519-EE3570254047}" type="sibTrans" cxnId="{25ADB63C-CD08-4972-AD3A-69B146420122}">
      <dgm:prSet/>
      <dgm:spPr/>
      <dgm:t>
        <a:bodyPr/>
        <a:lstStyle/>
        <a:p>
          <a:endParaRPr lang="en-US"/>
        </a:p>
      </dgm:t>
    </dgm:pt>
    <dgm:pt modelId="{A5F0261E-2F9A-44E2-B8CA-96F62F42CE9D}">
      <dgm:prSet custT="1"/>
      <dgm:spPr/>
      <dgm:t>
        <a:bodyPr/>
        <a:lstStyle/>
        <a:p>
          <a:r>
            <a:rPr lang="en-US" sz="1400" dirty="0">
              <a:latin typeface="Calibri" panose="020F0502020204030204" pitchFamily="34" charset="0"/>
              <a:cs typeface="Calibri" panose="020F0502020204030204" pitchFamily="34" charset="0"/>
            </a:rPr>
            <a:t>The framework of the project includes planning, getting the project to life and tracking the success of the two approaches of the project. </a:t>
          </a:r>
        </a:p>
      </dgm:t>
    </dgm:pt>
    <dgm:pt modelId="{43BA91B4-BC1A-4550-8E95-64EC03DC81ED}" type="parTrans" cxnId="{146B8094-8FDA-42C1-BC08-F41EF558C186}">
      <dgm:prSet/>
      <dgm:spPr/>
      <dgm:t>
        <a:bodyPr/>
        <a:lstStyle/>
        <a:p>
          <a:endParaRPr lang="en-US"/>
        </a:p>
      </dgm:t>
    </dgm:pt>
    <dgm:pt modelId="{3638ABC0-212E-49F8-B4F3-CEB54B4303D2}" type="sibTrans" cxnId="{146B8094-8FDA-42C1-BC08-F41EF558C186}">
      <dgm:prSet/>
      <dgm:spPr/>
      <dgm:t>
        <a:bodyPr/>
        <a:lstStyle/>
        <a:p>
          <a:endParaRPr lang="en-US"/>
        </a:p>
      </dgm:t>
    </dgm:pt>
    <dgm:pt modelId="{758F1CDE-C2B5-4EEF-B3E7-126D435A6348}" type="pres">
      <dgm:prSet presAssocID="{A5F91FAB-4BD8-4BD2-A2C3-A57C463981C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1CA1E89-5E3E-41CE-BEA8-DEDDFB8215EF}" type="pres">
      <dgm:prSet presAssocID="{0BD60423-0F99-4204-94FC-975A19F6F4B8}" presName="hierRoot1" presStyleCnt="0"/>
      <dgm:spPr/>
    </dgm:pt>
    <dgm:pt modelId="{EE6DF813-C460-4C4D-8EA7-1D4067E4FBD8}" type="pres">
      <dgm:prSet presAssocID="{0BD60423-0F99-4204-94FC-975A19F6F4B8}" presName="composite" presStyleCnt="0"/>
      <dgm:spPr/>
    </dgm:pt>
    <dgm:pt modelId="{C55604AE-8CA5-4865-B6C3-1DB0658768B3}" type="pres">
      <dgm:prSet presAssocID="{0BD60423-0F99-4204-94FC-975A19F6F4B8}" presName="background" presStyleLbl="node0" presStyleIdx="0" presStyleCnt="3"/>
      <dgm:spPr/>
    </dgm:pt>
    <dgm:pt modelId="{F7A858B9-7073-4A78-9F72-BD8550F3BE00}" type="pres">
      <dgm:prSet presAssocID="{0BD60423-0F99-4204-94FC-975A19F6F4B8}" presName="text" presStyleLbl="fgAcc0" presStyleIdx="0" presStyleCnt="3" custLinFactNeighborX="-11149" custLinFactNeighborY="-2976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C70811F-9E85-413B-953A-6AC0251EA9FA}" type="pres">
      <dgm:prSet presAssocID="{0BD60423-0F99-4204-94FC-975A19F6F4B8}" presName="hierChild2" presStyleCnt="0"/>
      <dgm:spPr/>
    </dgm:pt>
    <dgm:pt modelId="{F52DD56F-C961-4760-8766-A9F9C1EE0BF5}" type="pres">
      <dgm:prSet presAssocID="{A55099B1-3B51-462F-9CA5-1952B2FC9F15}" presName="hierRoot1" presStyleCnt="0"/>
      <dgm:spPr/>
    </dgm:pt>
    <dgm:pt modelId="{F42AD8F4-E084-4A9B-AC34-B8C5659DBF1D}" type="pres">
      <dgm:prSet presAssocID="{A55099B1-3B51-462F-9CA5-1952B2FC9F15}" presName="composite" presStyleCnt="0"/>
      <dgm:spPr/>
    </dgm:pt>
    <dgm:pt modelId="{B597F646-43FE-4482-B383-21C560CA49A5}" type="pres">
      <dgm:prSet presAssocID="{A55099B1-3B51-462F-9CA5-1952B2FC9F15}" presName="background" presStyleLbl="node0" presStyleIdx="1" presStyleCnt="3"/>
      <dgm:spPr/>
    </dgm:pt>
    <dgm:pt modelId="{11FF6B10-A1C4-424D-B504-2B654D25CE6D}" type="pres">
      <dgm:prSet presAssocID="{A55099B1-3B51-462F-9CA5-1952B2FC9F15}" presName="text" presStyleLbl="fgAcc0" presStyleIdx="1" presStyleCnt="3" custLinFactNeighborX="-6462" custLinFactNeighborY="-2584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57A539-51D6-43DC-B7F0-06C139E1B722}" type="pres">
      <dgm:prSet presAssocID="{A55099B1-3B51-462F-9CA5-1952B2FC9F15}" presName="hierChild2" presStyleCnt="0"/>
      <dgm:spPr/>
    </dgm:pt>
    <dgm:pt modelId="{916146C4-9A26-4CD1-9114-E764A57B4644}" type="pres">
      <dgm:prSet presAssocID="{A5F0261E-2F9A-44E2-B8CA-96F62F42CE9D}" presName="hierRoot1" presStyleCnt="0"/>
      <dgm:spPr/>
    </dgm:pt>
    <dgm:pt modelId="{95D3716E-9AF9-422C-9479-2FC8921CD433}" type="pres">
      <dgm:prSet presAssocID="{A5F0261E-2F9A-44E2-B8CA-96F62F42CE9D}" presName="composite" presStyleCnt="0"/>
      <dgm:spPr/>
    </dgm:pt>
    <dgm:pt modelId="{1153E4B1-96C0-4E5E-92DD-419F2172AE54}" type="pres">
      <dgm:prSet presAssocID="{A5F0261E-2F9A-44E2-B8CA-96F62F42CE9D}" presName="background" presStyleLbl="node0" presStyleIdx="2" presStyleCnt="3"/>
      <dgm:spPr/>
    </dgm:pt>
    <dgm:pt modelId="{1F9342E5-F800-4A9B-B56E-9282C9FCE19D}" type="pres">
      <dgm:prSet presAssocID="{A5F0261E-2F9A-44E2-B8CA-96F62F42CE9D}" presName="text" presStyleLbl="fgAcc0" presStyleIdx="2" presStyleCnt="3" custLinFactNeighborX="301" custLinFactNeighborY="-2811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DD73D3-56D0-4E6B-95DA-3664D8911144}" type="pres">
      <dgm:prSet presAssocID="{A5F0261E-2F9A-44E2-B8CA-96F62F42CE9D}" presName="hierChild2" presStyleCnt="0"/>
      <dgm:spPr/>
    </dgm:pt>
  </dgm:ptLst>
  <dgm:cxnLst>
    <dgm:cxn modelId="{F859BA44-444D-4D3D-897F-6E3A0FBA8B95}" srcId="{A5F91FAB-4BD8-4BD2-A2C3-A57C463981C8}" destId="{0BD60423-0F99-4204-94FC-975A19F6F4B8}" srcOrd="0" destOrd="0" parTransId="{1064BF71-B9E2-4117-9CB0-97867DA02904}" sibTransId="{8671A5DA-1B31-481B-84E0-D7AB375626F2}"/>
    <dgm:cxn modelId="{146B8094-8FDA-42C1-BC08-F41EF558C186}" srcId="{A5F91FAB-4BD8-4BD2-A2C3-A57C463981C8}" destId="{A5F0261E-2F9A-44E2-B8CA-96F62F42CE9D}" srcOrd="2" destOrd="0" parTransId="{43BA91B4-BC1A-4550-8E95-64EC03DC81ED}" sibTransId="{3638ABC0-212E-49F8-B4F3-CEB54B4303D2}"/>
    <dgm:cxn modelId="{25ADB63C-CD08-4972-AD3A-69B146420122}" srcId="{A5F91FAB-4BD8-4BD2-A2C3-A57C463981C8}" destId="{A55099B1-3B51-462F-9CA5-1952B2FC9F15}" srcOrd="1" destOrd="0" parTransId="{CD4D44B0-102F-4D54-B8D0-26418CE8F15E}" sibTransId="{619D704C-FACA-4BC4-9519-EE3570254047}"/>
    <dgm:cxn modelId="{BAD90CD9-1B63-4C02-999F-8D7087942DD9}" type="presOf" srcId="{A5F0261E-2F9A-44E2-B8CA-96F62F42CE9D}" destId="{1F9342E5-F800-4A9B-B56E-9282C9FCE19D}" srcOrd="0" destOrd="0" presId="urn:microsoft.com/office/officeart/2005/8/layout/hierarchy1"/>
    <dgm:cxn modelId="{A9089079-967A-416A-9B5D-7C265E1E2A56}" type="presOf" srcId="{A5F91FAB-4BD8-4BD2-A2C3-A57C463981C8}" destId="{758F1CDE-C2B5-4EEF-B3E7-126D435A6348}" srcOrd="0" destOrd="0" presId="urn:microsoft.com/office/officeart/2005/8/layout/hierarchy1"/>
    <dgm:cxn modelId="{240E7780-3A76-4223-99C0-4759A78D5F78}" type="presOf" srcId="{A55099B1-3B51-462F-9CA5-1952B2FC9F15}" destId="{11FF6B10-A1C4-424D-B504-2B654D25CE6D}" srcOrd="0" destOrd="0" presId="urn:microsoft.com/office/officeart/2005/8/layout/hierarchy1"/>
    <dgm:cxn modelId="{AC39D7D1-D977-405A-8ED2-1429DF89C4FE}" type="presOf" srcId="{0BD60423-0F99-4204-94FC-975A19F6F4B8}" destId="{F7A858B9-7073-4A78-9F72-BD8550F3BE00}" srcOrd="0" destOrd="0" presId="urn:microsoft.com/office/officeart/2005/8/layout/hierarchy1"/>
    <dgm:cxn modelId="{3CBDF4A4-5B92-49B2-BCA7-219EA0A4C092}" type="presParOf" srcId="{758F1CDE-C2B5-4EEF-B3E7-126D435A6348}" destId="{F1CA1E89-5E3E-41CE-BEA8-DEDDFB8215EF}" srcOrd="0" destOrd="0" presId="urn:microsoft.com/office/officeart/2005/8/layout/hierarchy1"/>
    <dgm:cxn modelId="{CAA0A667-4C05-436C-B793-74BDB6B7349A}" type="presParOf" srcId="{F1CA1E89-5E3E-41CE-BEA8-DEDDFB8215EF}" destId="{EE6DF813-C460-4C4D-8EA7-1D4067E4FBD8}" srcOrd="0" destOrd="0" presId="urn:microsoft.com/office/officeart/2005/8/layout/hierarchy1"/>
    <dgm:cxn modelId="{AD49F7C7-D5D0-478F-895D-71F2E104FE9A}" type="presParOf" srcId="{EE6DF813-C460-4C4D-8EA7-1D4067E4FBD8}" destId="{C55604AE-8CA5-4865-B6C3-1DB0658768B3}" srcOrd="0" destOrd="0" presId="urn:microsoft.com/office/officeart/2005/8/layout/hierarchy1"/>
    <dgm:cxn modelId="{05C57E87-98DA-49C0-A2EB-222416CCB08A}" type="presParOf" srcId="{EE6DF813-C460-4C4D-8EA7-1D4067E4FBD8}" destId="{F7A858B9-7073-4A78-9F72-BD8550F3BE00}" srcOrd="1" destOrd="0" presId="urn:microsoft.com/office/officeart/2005/8/layout/hierarchy1"/>
    <dgm:cxn modelId="{B36A6BCF-FD6F-4CB8-A294-6B47F413ABC3}" type="presParOf" srcId="{F1CA1E89-5E3E-41CE-BEA8-DEDDFB8215EF}" destId="{CC70811F-9E85-413B-953A-6AC0251EA9FA}" srcOrd="1" destOrd="0" presId="urn:microsoft.com/office/officeart/2005/8/layout/hierarchy1"/>
    <dgm:cxn modelId="{6B6C4673-0C9C-4C45-82A8-8E77B22980A8}" type="presParOf" srcId="{758F1CDE-C2B5-4EEF-B3E7-126D435A6348}" destId="{F52DD56F-C961-4760-8766-A9F9C1EE0BF5}" srcOrd="1" destOrd="0" presId="urn:microsoft.com/office/officeart/2005/8/layout/hierarchy1"/>
    <dgm:cxn modelId="{C6A94D4C-4985-4B27-81A4-C907F5696948}" type="presParOf" srcId="{F52DD56F-C961-4760-8766-A9F9C1EE0BF5}" destId="{F42AD8F4-E084-4A9B-AC34-B8C5659DBF1D}" srcOrd="0" destOrd="0" presId="urn:microsoft.com/office/officeart/2005/8/layout/hierarchy1"/>
    <dgm:cxn modelId="{D58C42C9-03BD-42C0-AFE5-D1F4E3DEFFF6}" type="presParOf" srcId="{F42AD8F4-E084-4A9B-AC34-B8C5659DBF1D}" destId="{B597F646-43FE-4482-B383-21C560CA49A5}" srcOrd="0" destOrd="0" presId="urn:microsoft.com/office/officeart/2005/8/layout/hierarchy1"/>
    <dgm:cxn modelId="{25CB4B6C-2D84-43B3-9A24-B6AC66D21F54}" type="presParOf" srcId="{F42AD8F4-E084-4A9B-AC34-B8C5659DBF1D}" destId="{11FF6B10-A1C4-424D-B504-2B654D25CE6D}" srcOrd="1" destOrd="0" presId="urn:microsoft.com/office/officeart/2005/8/layout/hierarchy1"/>
    <dgm:cxn modelId="{FE6A9F90-2A34-4288-9858-A5A396BC616E}" type="presParOf" srcId="{F52DD56F-C961-4760-8766-A9F9C1EE0BF5}" destId="{1F57A539-51D6-43DC-B7F0-06C139E1B722}" srcOrd="1" destOrd="0" presId="urn:microsoft.com/office/officeart/2005/8/layout/hierarchy1"/>
    <dgm:cxn modelId="{0936EE83-92F1-41E3-8427-B4B6258ADA87}" type="presParOf" srcId="{758F1CDE-C2B5-4EEF-B3E7-126D435A6348}" destId="{916146C4-9A26-4CD1-9114-E764A57B4644}" srcOrd="2" destOrd="0" presId="urn:microsoft.com/office/officeart/2005/8/layout/hierarchy1"/>
    <dgm:cxn modelId="{3D66C2CD-35A5-405A-9C23-1C74D57B4B34}" type="presParOf" srcId="{916146C4-9A26-4CD1-9114-E764A57B4644}" destId="{95D3716E-9AF9-422C-9479-2FC8921CD433}" srcOrd="0" destOrd="0" presId="urn:microsoft.com/office/officeart/2005/8/layout/hierarchy1"/>
    <dgm:cxn modelId="{432F5ED2-09ED-4B44-B488-F2448937175A}" type="presParOf" srcId="{95D3716E-9AF9-422C-9479-2FC8921CD433}" destId="{1153E4B1-96C0-4E5E-92DD-419F2172AE54}" srcOrd="0" destOrd="0" presId="urn:microsoft.com/office/officeart/2005/8/layout/hierarchy1"/>
    <dgm:cxn modelId="{B78B5877-D9E2-4354-A3AC-A427C3A0850C}" type="presParOf" srcId="{95D3716E-9AF9-422C-9479-2FC8921CD433}" destId="{1F9342E5-F800-4A9B-B56E-9282C9FCE19D}" srcOrd="1" destOrd="0" presId="urn:microsoft.com/office/officeart/2005/8/layout/hierarchy1"/>
    <dgm:cxn modelId="{F347ABBE-647E-43EC-9F90-9DBF09BC87D8}" type="presParOf" srcId="{916146C4-9A26-4CD1-9114-E764A57B4644}" destId="{BCDD73D3-56D0-4E6B-95DA-3664D891114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D106E0-ECF9-4946-A5FA-94BCE0F627A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8C451B-A261-45D8-A2A3-EBB110DDBAEB}">
      <dgm:prSet/>
      <dgm:spPr/>
      <dgm:t>
        <a:bodyPr/>
        <a:lstStyle/>
        <a:p>
          <a:pPr rtl="0" eaLnBrk="1" latinLnBrk="0" hangingPunct="1"/>
          <a:r>
            <a:rPr lang="en-US"/>
            <a:t>What risk management is</a:t>
          </a:r>
        </a:p>
      </dgm:t>
    </dgm:pt>
    <dgm:pt modelId="{E385ADD4-740B-4226-A8C8-5B4331F5D516}" type="parTrans" cxnId="{5D5D5E01-A7E2-4C65-956C-C3F6B3E27657}">
      <dgm:prSet/>
      <dgm:spPr/>
      <dgm:t>
        <a:bodyPr/>
        <a:lstStyle/>
        <a:p>
          <a:endParaRPr lang="en-US"/>
        </a:p>
      </dgm:t>
    </dgm:pt>
    <dgm:pt modelId="{B9C19A49-C18F-4F37-BF93-B158875CC9AF}" type="sibTrans" cxnId="{5D5D5E01-A7E2-4C65-956C-C3F6B3E27657}">
      <dgm:prSet/>
      <dgm:spPr/>
      <dgm:t>
        <a:bodyPr/>
        <a:lstStyle/>
        <a:p>
          <a:endParaRPr lang="en-US"/>
        </a:p>
      </dgm:t>
    </dgm:pt>
    <dgm:pt modelId="{D339271A-7FD3-4846-B2FF-1F6E64904CFE}" type="pres">
      <dgm:prSet presAssocID="{81D106E0-ECF9-4946-A5FA-94BCE0F627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BF383D-40E7-4483-B531-12326ECDECB5}" type="pres">
      <dgm:prSet presAssocID="{4A8C451B-A261-45D8-A2A3-EBB110DDBAE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B77C1C-F389-4CFF-93AA-5BCAFEF82AC6}" type="presOf" srcId="{4A8C451B-A261-45D8-A2A3-EBB110DDBAEB}" destId="{FCBF383D-40E7-4483-B531-12326ECDECB5}" srcOrd="0" destOrd="0" presId="urn:microsoft.com/office/officeart/2005/8/layout/vList2"/>
    <dgm:cxn modelId="{56BC15C0-57E5-4E92-A231-6A7361FF347E}" type="presOf" srcId="{81D106E0-ECF9-4946-A5FA-94BCE0F627AB}" destId="{D339271A-7FD3-4846-B2FF-1F6E64904CFE}" srcOrd="0" destOrd="0" presId="urn:microsoft.com/office/officeart/2005/8/layout/vList2"/>
    <dgm:cxn modelId="{5D5D5E01-A7E2-4C65-956C-C3F6B3E27657}" srcId="{81D106E0-ECF9-4946-A5FA-94BCE0F627AB}" destId="{4A8C451B-A261-45D8-A2A3-EBB110DDBAEB}" srcOrd="0" destOrd="0" parTransId="{E385ADD4-740B-4226-A8C8-5B4331F5D516}" sibTransId="{B9C19A49-C18F-4F37-BF93-B158875CC9AF}"/>
    <dgm:cxn modelId="{B384F0D7-638F-4FE8-B87E-3549DC7E3909}" type="presParOf" srcId="{D339271A-7FD3-4846-B2FF-1F6E64904CFE}" destId="{FCBF383D-40E7-4483-B531-12326ECDEC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4FBC2-734D-4F0D-91B0-03D9908D2368}">
      <dsp:nvSpPr>
        <dsp:cNvPr id="0" name=""/>
        <dsp:cNvSpPr/>
      </dsp:nvSpPr>
      <dsp:spPr>
        <a:xfrm>
          <a:off x="2329391" y="1383563"/>
          <a:ext cx="2080287" cy="17995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>
              <a:solidFill>
                <a:schemeClr val="tx1">
                  <a:lumMod val="75000"/>
                  <a:lumOff val="25000"/>
                </a:schemeClr>
              </a:solidFill>
            </a:rPr>
            <a:t>Scope Management in Agile Enviroments</a:t>
          </a:r>
        </a:p>
      </dsp:txBody>
      <dsp:txXfrm>
        <a:off x="2674124" y="1681771"/>
        <a:ext cx="1390821" cy="1203116"/>
      </dsp:txXfrm>
    </dsp:sp>
    <dsp:sp modelId="{09DEBFFB-291B-4625-B6B5-DFA09154C940}">
      <dsp:nvSpPr>
        <dsp:cNvPr id="0" name=""/>
        <dsp:cNvSpPr/>
      </dsp:nvSpPr>
      <dsp:spPr>
        <a:xfrm>
          <a:off x="3674384" y="681417"/>
          <a:ext cx="784886" cy="676283"/>
        </a:xfrm>
        <a:prstGeom prst="hexagon">
          <a:avLst>
            <a:gd name="adj" fmla="val 28900"/>
            <a:gd name="vf" fmla="val 11547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FDECAD2-4EA6-4FF4-82AA-AB8665B808CC}">
      <dsp:nvSpPr>
        <dsp:cNvPr id="0" name=""/>
        <dsp:cNvSpPr/>
      </dsp:nvSpPr>
      <dsp:spPr>
        <a:xfrm>
          <a:off x="2563349" y="-94304"/>
          <a:ext cx="1704780" cy="1474835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>
              <a:solidFill>
                <a:schemeClr val="bg1"/>
              </a:solidFill>
            </a:rPr>
            <a:t>Spend less time defining scope early in the project</a:t>
          </a:r>
        </a:p>
      </dsp:txBody>
      <dsp:txXfrm>
        <a:off x="2845867" y="150108"/>
        <a:ext cx="1139744" cy="986011"/>
      </dsp:txXfrm>
    </dsp:sp>
    <dsp:sp modelId="{86D9843E-664E-457E-BC31-7D9720E1A5AA}">
      <dsp:nvSpPr>
        <dsp:cNvPr id="0" name=""/>
        <dsp:cNvSpPr/>
      </dsp:nvSpPr>
      <dsp:spPr>
        <a:xfrm>
          <a:off x="4590407" y="1945706"/>
          <a:ext cx="784886" cy="676283"/>
        </a:xfrm>
        <a:prstGeom prst="hexagon">
          <a:avLst>
            <a:gd name="adj" fmla="val 28900"/>
            <a:gd name="vf" fmla="val 11547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A68C295-4AF9-4A43-846D-E43D9480D11A}">
      <dsp:nvSpPr>
        <dsp:cNvPr id="0" name=""/>
        <dsp:cNvSpPr/>
      </dsp:nvSpPr>
      <dsp:spPr>
        <a:xfrm>
          <a:off x="4053048" y="772967"/>
          <a:ext cx="2602586" cy="2005510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-892954"/>
                <a:satOff val="5380"/>
                <a:lumOff val="431"/>
                <a:alphaOff val="0"/>
                <a:shade val="51000"/>
                <a:satMod val="130000"/>
              </a:schemeClr>
            </a:gs>
            <a:gs pos="80000">
              <a:schemeClr val="accent4">
                <a:hueOff val="-892954"/>
                <a:satOff val="5380"/>
                <a:lumOff val="431"/>
                <a:alphaOff val="0"/>
                <a:shade val="93000"/>
                <a:satMod val="130000"/>
              </a:schemeClr>
            </a:gs>
            <a:gs pos="100000">
              <a:schemeClr val="accent4">
                <a:hueOff val="-892954"/>
                <a:satOff val="5380"/>
                <a:lumOff val="4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>
              <a:solidFill>
                <a:schemeClr val="bg1"/>
              </a:solidFill>
            </a:rPr>
            <a:t>Spend more time defing the processes for ongoing discovery and refinement</a:t>
          </a:r>
        </a:p>
      </dsp:txBody>
      <dsp:txXfrm>
        <a:off x="4460922" y="1087268"/>
        <a:ext cx="1786838" cy="1376908"/>
      </dsp:txXfrm>
    </dsp:sp>
    <dsp:sp modelId="{AF12E126-0488-4B46-82A0-BC0181236942}">
      <dsp:nvSpPr>
        <dsp:cNvPr id="0" name=""/>
        <dsp:cNvSpPr/>
      </dsp:nvSpPr>
      <dsp:spPr>
        <a:xfrm>
          <a:off x="3954078" y="3372852"/>
          <a:ext cx="784886" cy="676283"/>
        </a:xfrm>
        <a:prstGeom prst="hexagon">
          <a:avLst>
            <a:gd name="adj" fmla="val 28900"/>
            <a:gd name="vf" fmla="val 11547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711D73D-4B2F-4682-A9A1-ED809C0B809A}">
      <dsp:nvSpPr>
        <dsp:cNvPr id="0" name=""/>
        <dsp:cNvSpPr/>
      </dsp:nvSpPr>
      <dsp:spPr>
        <a:xfrm>
          <a:off x="4474964" y="2876548"/>
          <a:ext cx="2093334" cy="1772589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-1785908"/>
                <a:satOff val="10760"/>
                <a:lumOff val="862"/>
                <a:alphaOff val="0"/>
                <a:shade val="51000"/>
                <a:satMod val="130000"/>
              </a:schemeClr>
            </a:gs>
            <a:gs pos="80000">
              <a:schemeClr val="accent4">
                <a:hueOff val="-1785908"/>
                <a:satOff val="10760"/>
                <a:lumOff val="862"/>
                <a:alphaOff val="0"/>
                <a:shade val="93000"/>
                <a:satMod val="130000"/>
              </a:schemeClr>
            </a:gs>
            <a:gs pos="100000">
              <a:schemeClr val="accent4">
                <a:hueOff val="-1785908"/>
                <a:satOff val="10760"/>
                <a:lumOff val="86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>
              <a:solidFill>
                <a:schemeClr val="bg1"/>
              </a:solidFill>
            </a:rPr>
            <a:t>May build and review prototypes and versions to refine requirements</a:t>
          </a:r>
        </a:p>
      </dsp:txBody>
      <dsp:txXfrm>
        <a:off x="4818218" y="3167208"/>
        <a:ext cx="1406826" cy="1191269"/>
      </dsp:txXfrm>
    </dsp:sp>
    <dsp:sp modelId="{4B260535-5C67-4C45-B055-435786E32998}">
      <dsp:nvSpPr>
        <dsp:cNvPr id="0" name=""/>
        <dsp:cNvSpPr/>
      </dsp:nvSpPr>
      <dsp:spPr>
        <a:xfrm>
          <a:off x="2375596" y="3520995"/>
          <a:ext cx="784886" cy="676283"/>
        </a:xfrm>
        <a:prstGeom prst="hexagon">
          <a:avLst>
            <a:gd name="adj" fmla="val 28900"/>
            <a:gd name="vf" fmla="val 11547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266B2D33-3602-4D8A-912B-498F85914C49}">
      <dsp:nvSpPr>
        <dsp:cNvPr id="0" name=""/>
        <dsp:cNvSpPr/>
      </dsp:nvSpPr>
      <dsp:spPr>
        <a:xfrm>
          <a:off x="2350337" y="3315643"/>
          <a:ext cx="2314375" cy="1852053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-2678862"/>
                <a:satOff val="16139"/>
                <a:lumOff val="1294"/>
                <a:alphaOff val="0"/>
                <a:shade val="51000"/>
                <a:satMod val="130000"/>
              </a:schemeClr>
            </a:gs>
            <a:gs pos="80000">
              <a:schemeClr val="accent4">
                <a:hueOff val="-2678862"/>
                <a:satOff val="16139"/>
                <a:lumOff val="1294"/>
                <a:alphaOff val="0"/>
                <a:shade val="93000"/>
                <a:satMod val="130000"/>
              </a:schemeClr>
            </a:gs>
            <a:gs pos="100000">
              <a:schemeClr val="accent4">
                <a:hueOff val="-2678862"/>
                <a:satOff val="16139"/>
                <a:lumOff val="12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>
              <a:solidFill>
                <a:schemeClr val="bg1"/>
              </a:solidFill>
            </a:rPr>
            <a:t>May avoid the gap between the real requirements and the original requirements</a:t>
          </a:r>
        </a:p>
      </dsp:txBody>
      <dsp:txXfrm>
        <a:off x="2719579" y="3611125"/>
        <a:ext cx="1575891" cy="1261089"/>
      </dsp:txXfrm>
    </dsp:sp>
    <dsp:sp modelId="{6995D0BD-B12D-462A-8835-3EA6895F3D99}">
      <dsp:nvSpPr>
        <dsp:cNvPr id="0" name=""/>
        <dsp:cNvSpPr/>
      </dsp:nvSpPr>
      <dsp:spPr>
        <a:xfrm>
          <a:off x="1444572" y="2257212"/>
          <a:ext cx="784886" cy="676283"/>
        </a:xfrm>
        <a:prstGeom prst="hexagon">
          <a:avLst>
            <a:gd name="adj" fmla="val 28900"/>
            <a:gd name="vf" fmla="val 11547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D580ADD-D5BE-4FC4-87ED-9CFD984DED24}">
      <dsp:nvSpPr>
        <dsp:cNvPr id="0" name=""/>
        <dsp:cNvSpPr/>
      </dsp:nvSpPr>
      <dsp:spPr>
        <a:xfrm>
          <a:off x="588763" y="2428291"/>
          <a:ext cx="1857187" cy="1819858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-3571816"/>
                <a:satOff val="21519"/>
                <a:lumOff val="1725"/>
                <a:alphaOff val="0"/>
                <a:shade val="51000"/>
                <a:satMod val="130000"/>
              </a:schemeClr>
            </a:gs>
            <a:gs pos="80000">
              <a:schemeClr val="accent4">
                <a:hueOff val="-3571816"/>
                <a:satOff val="21519"/>
                <a:lumOff val="1725"/>
                <a:alphaOff val="0"/>
                <a:shade val="93000"/>
                <a:satMod val="130000"/>
              </a:schemeClr>
            </a:gs>
            <a:gs pos="100000">
              <a:schemeClr val="accent4">
                <a:hueOff val="-3571816"/>
                <a:satOff val="21519"/>
                <a:lumOff val="172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>
              <a:solidFill>
                <a:schemeClr val="tx1"/>
              </a:solidFill>
            </a:rPr>
            <a:t>Scope can be define and redefined during the project</a:t>
          </a:r>
        </a:p>
      </dsp:txBody>
      <dsp:txXfrm>
        <a:off x="926113" y="2758860"/>
        <a:ext cx="1182487" cy="1158720"/>
      </dsp:txXfrm>
    </dsp:sp>
    <dsp:sp modelId="{0900F25E-150E-4332-8FAA-20BECB5B7DCC}">
      <dsp:nvSpPr>
        <dsp:cNvPr id="0" name=""/>
        <dsp:cNvSpPr/>
      </dsp:nvSpPr>
      <dsp:spPr>
        <a:xfrm>
          <a:off x="992609" y="510785"/>
          <a:ext cx="1704780" cy="207484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>
              <a:solidFill>
                <a:schemeClr val="tx1"/>
              </a:solidFill>
            </a:rPr>
            <a:t>The requirements in agile projects constitute the ‘</a:t>
          </a:r>
          <a:r>
            <a:rPr lang="pt-BR" sz="1600" kern="1200" dirty="0" smtClean="0">
              <a:solidFill>
                <a:schemeClr val="tx1"/>
              </a:solidFill>
            </a:rPr>
            <a:t>backlog’</a:t>
          </a:r>
          <a:endParaRPr lang="pt-BR" sz="1600" kern="1200" dirty="0">
            <a:solidFill>
              <a:schemeClr val="tx1"/>
            </a:solidFill>
          </a:endParaRPr>
        </a:p>
      </dsp:txBody>
      <dsp:txXfrm>
        <a:off x="1307169" y="893628"/>
        <a:ext cx="1075660" cy="1309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604AE-8CA5-4865-B6C3-1DB0658768B3}">
      <dsp:nvSpPr>
        <dsp:cNvPr id="0" name=""/>
        <dsp:cNvSpPr/>
      </dsp:nvSpPr>
      <dsp:spPr>
        <a:xfrm>
          <a:off x="-247650" y="694309"/>
          <a:ext cx="2228849" cy="14153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A858B9-7073-4A78-9F72-BD8550F3BE00}">
      <dsp:nvSpPr>
        <dsp:cNvPr id="0" name=""/>
        <dsp:cNvSpPr/>
      </dsp:nvSpPr>
      <dsp:spPr>
        <a:xfrm>
          <a:off x="0" y="929577"/>
          <a:ext cx="2228849" cy="141531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They have common aims, which are to deliver high-quality tech applications and to keep consumers pleased and productive</a:t>
          </a: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. </a:t>
          </a:r>
        </a:p>
      </dsp:txBody>
      <dsp:txXfrm>
        <a:off x="41453" y="971030"/>
        <a:ext cx="2145943" cy="1332413"/>
      </dsp:txXfrm>
    </dsp:sp>
    <dsp:sp modelId="{B597F646-43FE-4482-B383-21C560CA49A5}">
      <dsp:nvSpPr>
        <dsp:cNvPr id="0" name=""/>
        <dsp:cNvSpPr/>
      </dsp:nvSpPr>
      <dsp:spPr>
        <a:xfrm>
          <a:off x="2580121" y="749804"/>
          <a:ext cx="2228849" cy="14153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FF6B10-A1C4-424D-B504-2B654D25CE6D}">
      <dsp:nvSpPr>
        <dsp:cNvPr id="0" name=""/>
        <dsp:cNvSpPr/>
      </dsp:nvSpPr>
      <dsp:spPr>
        <a:xfrm>
          <a:off x="2827771" y="985071"/>
          <a:ext cx="2228849" cy="141531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They carry out the same tasks, including the selection, design , production, testing and deployment of requirements.</a:t>
          </a:r>
        </a:p>
      </dsp:txBody>
      <dsp:txXfrm>
        <a:off x="2869224" y="1026524"/>
        <a:ext cx="2145943" cy="1332413"/>
      </dsp:txXfrm>
    </dsp:sp>
    <dsp:sp modelId="{1153E4B1-96C0-4E5E-92DD-419F2172AE54}">
      <dsp:nvSpPr>
        <dsp:cNvPr id="0" name=""/>
        <dsp:cNvSpPr/>
      </dsp:nvSpPr>
      <dsp:spPr>
        <a:xfrm>
          <a:off x="5448300" y="717676"/>
          <a:ext cx="2228849" cy="14153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9342E5-F800-4A9B-B56E-9282C9FCE19D}">
      <dsp:nvSpPr>
        <dsp:cNvPr id="0" name=""/>
        <dsp:cNvSpPr/>
      </dsp:nvSpPr>
      <dsp:spPr>
        <a:xfrm>
          <a:off x="5695950" y="952944"/>
          <a:ext cx="2228849" cy="141531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latin typeface="Calibri" panose="020F0502020204030204" pitchFamily="34" charset="0"/>
              <a:cs typeface="Calibri" panose="020F0502020204030204" pitchFamily="34" charset="0"/>
            </a:rPr>
            <a:t>The framework of the project includes planning, getting the project to life and tracking the success of the two approaches of the project. </a:t>
          </a:r>
        </a:p>
      </dsp:txBody>
      <dsp:txXfrm>
        <a:off x="5737403" y="994397"/>
        <a:ext cx="2145943" cy="1332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23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1" tIns="48671" rIns="97341" bIns="48671" numCol="1" anchor="t" anchorCtr="0" compatLnSpc="1">
            <a:prstTxWarp prst="textNoShape">
              <a:avLst/>
            </a:prstTxWarp>
          </a:bodyPr>
          <a:lstStyle>
            <a:lvl1pPr algn="l" defTabSz="972996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Project Management: An Introduction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4" y="0"/>
            <a:ext cx="317023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1" tIns="48671" rIns="97341" bIns="48671" numCol="1" anchor="t" anchorCtr="0" compatLnSpc="1">
            <a:prstTxWarp prst="textNoShape">
              <a:avLst/>
            </a:prstTxWarp>
          </a:bodyPr>
          <a:lstStyle>
            <a:lvl1pPr defTabSz="972996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7C14D8A4-7486-44EA-A74E-6BD3A6EA0EB8}" type="datetime1">
              <a:rPr lang="en-US" smtClean="0"/>
              <a:t>12/29/2020</a:t>
            </a:fld>
            <a:endParaRPr lang="en-US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55113"/>
            <a:ext cx="3170238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1" tIns="48671" rIns="97341" bIns="48671" numCol="1" anchor="b" anchorCtr="0" compatLnSpc="1">
            <a:prstTxWarp prst="textNoShape">
              <a:avLst/>
            </a:prstTxWarp>
          </a:bodyPr>
          <a:lstStyle>
            <a:lvl1pPr algn="l" defTabSz="972996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1012 Sandee Vincent</a:t>
            </a:r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4" y="9155113"/>
            <a:ext cx="3170237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1" tIns="48671" rIns="97341" bIns="48671" numCol="1" anchor="b" anchorCtr="0" compatLnSpc="1">
            <a:prstTxWarp prst="textNoShape">
              <a:avLst/>
            </a:prstTxWarp>
          </a:bodyPr>
          <a:lstStyle>
            <a:lvl1pPr defTabSz="972996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E01420B8-16FD-4124-90CE-09133A303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54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1" tIns="48671" rIns="97341" bIns="48671" numCol="1" anchor="t" anchorCtr="0" compatLnSpc="1">
            <a:prstTxWarp prst="textNoShape">
              <a:avLst/>
            </a:prstTxWarp>
          </a:bodyPr>
          <a:lstStyle>
            <a:lvl1pPr algn="l" defTabSz="972996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Project Management: An Introduction 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1" tIns="48671" rIns="97341" bIns="48671" numCol="1" anchor="t" anchorCtr="0" compatLnSpc="1">
            <a:prstTxWarp prst="textNoShape">
              <a:avLst/>
            </a:prstTxWarp>
          </a:bodyPr>
          <a:lstStyle>
            <a:lvl1pPr defTabSz="972996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CF53D7D9-1ADD-4B7D-B99A-2310E656D92E}" type="datetime1">
              <a:rPr lang="en-US" smtClean="0"/>
              <a:t>12/29/2020</a:t>
            </a:fld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6" y="4560890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1" tIns="48671" rIns="97341" bIns="486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1776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1" tIns="48671" rIns="97341" bIns="48671" numCol="1" anchor="b" anchorCtr="0" compatLnSpc="1">
            <a:prstTxWarp prst="textNoShape">
              <a:avLst/>
            </a:prstTxWarp>
          </a:bodyPr>
          <a:lstStyle>
            <a:lvl1pPr algn="l" defTabSz="972996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dirty="0"/>
              <a:t>1012 Sandee Vincent</a:t>
            </a:r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1776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341" tIns="48671" rIns="97341" bIns="48671" numCol="1" anchor="b" anchorCtr="0" compatLnSpc="1">
            <a:prstTxWarp prst="textNoShape">
              <a:avLst/>
            </a:prstTxWarp>
          </a:bodyPr>
          <a:lstStyle>
            <a:lvl1pPr defTabSz="972996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B791E331-9D57-45C4-B8D1-FFB9C4E1EF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2843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Project Management: An Introduction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304B776F-B467-4BDD-8912-7BE401A1C292}" type="datetime1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1012 Sandee Vincent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791E331-9D57-45C4-B8D1-FFB9C4E1EF2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7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f7413627c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f7413627c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005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350B1CF-0326-4BEC-8CFC-40EABD549D2C}" type="slidenum">
              <a:rPr lang="en-US" altLang="en-US"/>
              <a:pPr eaLnBrk="1" hangingPunct="1"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2817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  <a:r>
              <a:rPr lang="en-US" baseline="0" dirty="0"/>
              <a:t> that risks can be positive or negative, and it is important to have a balance of each so the opportunities can pay for the threats.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4B2F0-9640-4464-973F-BE15DE69FB1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35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Project Management: An Introduction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C9CA30C6-FAE9-44FE-8A78-3EE96E709C44}" type="datetime1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1012 Sandee Vincent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791E331-9D57-45C4-B8D1-FFB9C4E1EF2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23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9356C58-9E93-445D-8814-D1BC4B865E6C}" type="slidenum">
              <a:rPr lang="en-US" altLang="en-US"/>
              <a:pPr eaLnBrk="1" hangingPunct="1"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1650"/>
            <a:ext cx="5029200" cy="40846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Explain how each of these contributes to the growing importance of project management in the business world.</a:t>
            </a:r>
          </a:p>
        </p:txBody>
      </p:sp>
    </p:spTree>
    <p:extLst>
      <p:ext uri="{BB962C8B-B14F-4D97-AF65-F5344CB8AC3E}">
        <p14:creationId xmlns:p14="http://schemas.microsoft.com/office/powerpoint/2010/main" val="169707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92EEBC4-3844-4729-B1A8-8CB1181B8518}" type="slidenum">
              <a:rPr lang="en-US" altLang="en-US"/>
              <a:pPr eaLnBrk="1" hangingPunct="1"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1650"/>
            <a:ext cx="5029200" cy="4084638"/>
          </a:xfrm>
          <a:solidFill>
            <a:srgbClr val="FFFFFF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2539866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2D6B1E-C4D5-4E92-93E8-D77C1B513C66}" type="slidenum">
              <a:rPr lang="en-US" altLang="en-US"/>
              <a:pPr eaLnBrk="1" hangingPunct="1"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1650"/>
            <a:ext cx="5029200" cy="4084638"/>
          </a:xfrm>
          <a:solidFill>
            <a:srgbClr val="FFFFFF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b="1" smtClean="0"/>
          </a:p>
        </p:txBody>
      </p:sp>
    </p:spTree>
    <p:extLst>
      <p:ext uri="{BB962C8B-B14F-4D97-AF65-F5344CB8AC3E}">
        <p14:creationId xmlns:p14="http://schemas.microsoft.com/office/powerpoint/2010/main" val="3096203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91EC608-4F79-4184-84AD-68AAB221E87E}" type="slidenum">
              <a:rPr lang="en-US" altLang="en-US"/>
              <a:pPr eaLnBrk="1" hangingPunct="1"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2150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1038"/>
            <a:ext cx="4538663" cy="3403600"/>
          </a:xfrm>
          <a:ln/>
        </p:spPr>
      </p:sp>
      <p:sp>
        <p:nvSpPr>
          <p:cNvPr id="2150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17503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9D67802-503B-4AA5-97E3-FDE156D0ABAF}" type="slidenum">
              <a:rPr lang="en-US" altLang="en-US"/>
              <a:pPr eaLnBrk="1" hangingPunct="1"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1038"/>
            <a:ext cx="4538663" cy="34036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19356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07B57DD-206E-43F2-AB0B-0041B1A80221}" type="slidenum">
              <a:rPr lang="en-US" altLang="en-US"/>
              <a:pPr eaLnBrk="1" hangingPunct="1"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1038"/>
            <a:ext cx="4538663" cy="34036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9268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Project Management: An Introduction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8257C7BD-A098-4890-BD95-773FE8BFC907}" type="datetime1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1012 Sandee Vincent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791E331-9D57-45C4-B8D1-FFB9C4E1EF2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64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1F3E7B3-365A-44C8-AEA0-D258A03CDD6E}" type="slidenum">
              <a:rPr lang="en-US" altLang="en-US"/>
              <a:pPr eaLnBrk="1" hangingPunct="1"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1038"/>
            <a:ext cx="4538663" cy="34036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1157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E2ABDD-1868-4706-82A3-912391447454}" type="slidenum">
              <a:rPr lang="en-US" altLang="en-US"/>
              <a:pPr eaLnBrk="1" hangingPunct="1"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1038"/>
            <a:ext cx="4538663" cy="34036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3959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53D250B-2093-4308-9715-4FC26ED2E2D6}" type="slidenum">
              <a:rPr lang="en-US" altLang="en-US"/>
              <a:pPr eaLnBrk="1" hangingPunct="1"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1038"/>
            <a:ext cx="4538663" cy="34036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1160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92BD52-7A05-490D-B55A-CD4590A0F4D5}" type="slidenum">
              <a:rPr lang="en-US" altLang="en-US"/>
              <a:pPr eaLnBrk="1" hangingPunct="1"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1038"/>
            <a:ext cx="4538663" cy="34036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27383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F99C7F-F30F-4660-A337-CC84DDFAC371}" type="slidenum">
              <a:rPr lang="en-US" altLang="en-US"/>
              <a:pPr eaLnBrk="1" hangingPunct="1"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1038"/>
            <a:ext cx="4538663" cy="34036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41170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B1F494-32CB-4337-9DB5-456B66F1F8B9}" type="slidenum">
              <a:rPr lang="en-US" altLang="en-US"/>
              <a:pPr eaLnBrk="1" hangingPunct="1"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1038"/>
            <a:ext cx="4538663" cy="3403600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9155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Project Management: An Introduction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9C613125-4753-4D19-A7A1-2FD832306554}" type="datetime1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1012 Sandee Vincent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791E331-9D57-45C4-B8D1-FFB9C4E1EF2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Project Management: An Introduction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48CCF64E-C83C-438A-B720-42E6EC6F096C}" type="datetime1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1012 Sandee Vincent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791E331-9D57-45C4-B8D1-FFB9C4E1EF2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34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Project Management: An Introduction 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B7106790-BF55-4DA7-9493-45027517B81F}" type="datetime1">
              <a:rPr lang="en-US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1012 Sandee Vincent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791E331-9D57-45C4-B8D1-FFB9C4E1EF2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05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f7413627c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f7413627c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60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f7413627c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f7413627c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036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fad9b917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3fad9b917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87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6453-899A-4E6F-9614-95A41F8B71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3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5"/>
            <a:ext cx="70866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5715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Musediq Abdul, MBA, PMP, PMI-RMP, CRM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C589A-672E-436B-B4A9-0482615849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15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645433"/>
            <a:ext cx="85206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6251679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BR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26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360804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Musediq Abdul, MBA, PMP, PMI-RMP, CRM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30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4406900"/>
            <a:ext cx="712311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599" y="2906713"/>
            <a:ext cx="712311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353603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Musediq Abdul, MBA, PMP, PMI-RMP, CRM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5BFBFC-D4B9-44B9-B7FA-2F2D43496A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36044" y="3244334"/>
            <a:ext cx="3471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1022- Unit 5 - Instructor: S. Vincent</a:t>
            </a:r>
          </a:p>
        </p:txBody>
      </p:sp>
    </p:spTree>
    <p:extLst>
      <p:ext uri="{BB962C8B-B14F-4D97-AF65-F5344CB8AC3E}">
        <p14:creationId xmlns:p14="http://schemas.microsoft.com/office/powerpoint/2010/main" val="110478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 b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5814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5336232" cy="365125"/>
          </a:xfrm>
          <a:prstGeom prst="rect">
            <a:avLst/>
          </a:prstGeom>
        </p:spPr>
        <p:txBody>
          <a:bodyPr/>
          <a:lstStyle>
            <a:lvl1pPr>
              <a:defRPr sz="11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Musediq Abdul, MBA, PMP, PMI-RMP, CRM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B7B9E2-D6A9-4C5E-A404-09D7B2193E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51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35829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35829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Musediq Abdul, MBA, PMP, PMI-RMP, CRM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0C9E39-E28C-4B07-9501-17B2BC2A2C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1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447213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Musediq Abdul, MBA, PMP, PMI-RMP, CRM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9BC51-D27F-44C8-A9E8-085C05A880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77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Musediq Abdul, MBA, PMP, PMI-RMP, CRM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AB8D70-7ED2-4CD8-9D6A-457812821C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7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30480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273050"/>
            <a:ext cx="45720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1447800"/>
            <a:ext cx="304800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C037A9-E934-4134-815A-990738A35AA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4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440012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Musediq Abdul, MBA, PMP, PMI-RMP, CRM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1B64E8-6ABE-4554-B91A-AC290418F0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2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7772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400" y="632460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98CFBAA4-A69A-4C45-B095-11E546198B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Lambton_College_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16200000">
            <a:off x="-559382" y="940382"/>
            <a:ext cx="1981202" cy="55763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62000" y="0"/>
            <a:ext cx="0" cy="685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70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ybersocialstructure.org/2012/11/29/who-says-that-agile-is-just-for-software-architect-an-agile-online-community/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juandomingofarnos.wordpress.com/2015/09/28/aprendizaje-agil-en-escenarios-complejos-y-dinamico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bjectstyle.com/agile/scaled-agile-success-story-lessons" TargetMode="External"/><Relationship Id="rId3" Type="http://schemas.openxmlformats.org/officeDocument/2006/relationships/hyperlink" Target="https://www.slideshare.net/MTawfik86/ieee-presentation-16492015" TargetMode="External"/><Relationship Id="rId7" Type="http://schemas.openxmlformats.org/officeDocument/2006/relationships/hyperlink" Target="https://www.guru99.com/agile-vs-scrum.html#:~:text=Agile%20is%20a%20continuous%20iteration,the%20software%20after%20each%20sprint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umalliance.org/ScrumRedesignDEVSite/media/ScrumAllianceMedia/Files%20and%20PDFs/State%20of%20Scrum/State0fScrum_2016_FINAL.pdf" TargetMode="External"/><Relationship Id="rId5" Type="http://schemas.openxmlformats.org/officeDocument/2006/relationships/hyperlink" Target="https://goremotely.net/blog/agile-adoption/" TargetMode="External"/><Relationship Id="rId4" Type="http://schemas.openxmlformats.org/officeDocument/2006/relationships/hyperlink" Target="https://www.edrawsoft.com/agile-vs-waterfall.html?gclid=CjwKCAiAv4n9BRA9EiwA30WNDx6TqrpDOIC1zDZbJ4e08R1EAObK-qBS5bK1yWYBVtNVT_MDSuGPoxoCreIQAvD_Bw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CSD 3423 </a:t>
            </a:r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Unit </a:t>
            </a:r>
            <a:r>
              <a:rPr lang="en-US" sz="2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dirty="0" smtClean="0"/>
              <a:t>Project Management 	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C589A-672E-436B-B4A9-04826158494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Incremental Life Cycle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385922"/>
            <a:ext cx="7772400" cy="29545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7772400" cy="762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Agile Life Cycle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699856"/>
            <a:ext cx="8107316" cy="57930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7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Hybrid: The Continuum of Project Life Cycle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1219200"/>
            <a:ext cx="6175714" cy="498316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DA222A-70D1-41E3-B9CB-395392662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828" y="1186405"/>
            <a:ext cx="6858000" cy="685691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 Vs Waterfall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0439645-6018-4B57-A18A-16910896E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3500" y="1886032"/>
            <a:ext cx="3581400" cy="2980212"/>
          </a:xfrm>
          <a:blipFill>
            <a:blip r:embed="rId2"/>
            <a:tile tx="0" ty="0" sx="100000" sy="100000" flip="none" algn="tl"/>
          </a:blipFill>
          <a:effectLst>
            <a:reflection stA="0" endPos="68000" dist="50800" dir="5400000" sy="-100000" algn="bl" rotWithShape="0"/>
          </a:effectLst>
        </p:spPr>
        <p:txBody>
          <a:bodyPr>
            <a:normAutofit lnSpcReduction="10000"/>
          </a:bodyPr>
          <a:lstStyle/>
          <a:p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 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Agile Methodology is a project management technique in which the project team handles the project by splitting it into multiple steps. </a:t>
            </a:r>
            <a:endParaRPr lang="en-CA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requires continual communication with stakeholders and continuous development and iteration at a certain stage. </a:t>
            </a:r>
            <a:endParaRPr lang="en-CA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CA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CA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BF1A335B-2BCE-40DD-8C1D-43F88DF598B6}"/>
              </a:ext>
            </a:extLst>
          </p:cNvPr>
          <p:cNvSpPr txBox="1">
            <a:spLocks/>
          </p:cNvSpPr>
          <p:nvPr/>
        </p:nvSpPr>
        <p:spPr>
          <a:xfrm>
            <a:off x="5410200" y="1872096"/>
            <a:ext cx="3581400" cy="298021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Waterfall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Waterfall methodology is a type of approach that disintegrates project activities into hierarchical linear sequences.</a:t>
            </a:r>
            <a:endParaRPr lang="en-CA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 this approach, following steps are based on the deliverables of the previous stage and conform to the specification of the activities</a:t>
            </a:r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en-CA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CA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C16898-0620-454D-900A-30D03F218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95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xmlns="" id="{0642CFB1-4273-42E0-B497-2766DB60E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1845" r="9266"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D62A0-ADCA-41AC-BFB5-4287F0FB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87598"/>
            <a:ext cx="7290054" cy="1124712"/>
          </a:xfrm>
        </p:spPr>
        <p:txBody>
          <a:bodyPr>
            <a:normAutofit/>
          </a:bodyPr>
          <a:lstStyle/>
          <a:p>
            <a:r>
              <a:rPr lang="en-CA" sz="4500" b="1" dirty="0">
                <a:latin typeface="Calibri" panose="020F0502020204030204" pitchFamily="34" charset="0"/>
                <a:cs typeface="Calibri" panose="020F0502020204030204" pitchFamily="34" charset="0"/>
              </a:rPr>
              <a:t>Similarities</a:t>
            </a:r>
            <a:endParaRPr lang="en-CA" sz="4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xmlns="" id="{FBC3B7EE-8632-4756-A078-1B3B0DF3B5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571500" y="1476993"/>
            <a:ext cx="0" cy="6858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467384F-BA0C-4BA0-B6C0-FF61570352C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66800" y="2702051"/>
          <a:ext cx="7924800" cy="3881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DD9FC04-EC5C-4453-ABA2-FBD0CA9D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973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7422F06-6017-4361-8872-E0E2CEB20B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857250"/>
            <a:ext cx="3486149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0F92D1-873A-410D-9A49-C53F9307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7" y="1354448"/>
            <a:ext cx="2844371" cy="79489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CA" sz="4050" dirty="0">
                <a:solidFill>
                  <a:srgbClr val="FFFFFF"/>
                </a:solidFill>
                <a:highlight>
                  <a:srgbClr val="8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Difference</a:t>
            </a:r>
            <a:endParaRPr lang="en-CA" sz="4050" dirty="0">
              <a:solidFill>
                <a:srgbClr val="FFFFFF"/>
              </a:solidFill>
              <a:highlight>
                <a:srgbClr val="808080"/>
              </a:highlight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D9032EF5-1356-4B0A-B718-624D55365C8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486149" y="830579"/>
          <a:ext cx="5657851" cy="514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309">
                  <a:extLst>
                    <a:ext uri="{9D8B030D-6E8A-4147-A177-3AD203B41FA5}">
                      <a16:colId xmlns:a16="http://schemas.microsoft.com/office/drawing/2014/main" xmlns="" val="4240861574"/>
                    </a:ext>
                  </a:extLst>
                </a:gridCol>
                <a:gridCol w="2925542">
                  <a:extLst>
                    <a:ext uri="{9D8B030D-6E8A-4147-A177-3AD203B41FA5}">
                      <a16:colId xmlns:a16="http://schemas.microsoft.com/office/drawing/2014/main" xmlns="" val="1729595198"/>
                    </a:ext>
                  </a:extLst>
                </a:gridCol>
              </a:tblGrid>
              <a:tr h="5373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Waterfall </a:t>
                      </a:r>
                    </a:p>
                  </a:txBody>
                  <a:tcPr marL="52027" marR="52027" marT="26013" marB="2601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Agile</a:t>
                      </a:r>
                    </a:p>
                  </a:txBody>
                  <a:tcPr marL="52027" marR="52027" marT="26013" marB="26013" anchor="ctr"/>
                </a:tc>
                <a:extLst>
                  <a:ext uri="{0D108BD9-81ED-4DB2-BD59-A6C34878D82A}">
                    <a16:rowId xmlns:a16="http://schemas.microsoft.com/office/drawing/2014/main" xmlns="" val="2523065518"/>
                  </a:ext>
                </a:extLst>
              </a:tr>
              <a:tr h="145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planning is done at the starting of the project and no change is permitted later.</a:t>
                      </a:r>
                      <a:endParaRPr lang="en-CA" sz="1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Planning is done during sprint planning and is not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given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most priority. Modifications are allowed except during an active sprint</a:t>
                      </a:r>
                      <a:endParaRPr lang="en-CA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extLst>
                  <a:ext uri="{0D108BD9-81ED-4DB2-BD59-A6C34878D82A}">
                    <a16:rowId xmlns:a16="http://schemas.microsoft.com/office/drawing/2014/main" xmlns="" val="2618421054"/>
                  </a:ext>
                </a:extLst>
              </a:tr>
              <a:tr h="6554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progress is monitored as per the project plan. </a:t>
                      </a:r>
                      <a:endParaRPr lang="en-CA" sz="1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Development gets conformed in each sprint</a:t>
                      </a:r>
                      <a:endParaRPr lang="en-CA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extLst>
                  <a:ext uri="{0D108BD9-81ED-4DB2-BD59-A6C34878D82A}">
                    <a16:rowId xmlns:a16="http://schemas.microsoft.com/office/drawing/2014/main" xmlns="" val="2948979048"/>
                  </a:ext>
                </a:extLst>
              </a:tr>
              <a:tr h="921224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Only PM communicates and performs progress review meetings weekly or monthly.</a:t>
                      </a:r>
                      <a:endParaRPr lang="en-CA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Communication is often, face to face and clients stay engaged throughout the project</a:t>
                      </a:r>
                      <a:endParaRPr lang="en-CA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extLst>
                  <a:ext uri="{0D108BD9-81ED-4DB2-BD59-A6C34878D82A}">
                    <a16:rowId xmlns:a16="http://schemas.microsoft.com/office/drawing/2014/main" xmlns="" val="367260496"/>
                  </a:ext>
                </a:extLst>
              </a:tr>
              <a:tr h="655486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Roles cannot be changed once allotted to the team members</a:t>
                      </a:r>
                      <a:endParaRPr lang="en-CA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Roles can be switched</a:t>
                      </a:r>
                      <a:endParaRPr lang="en-CA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extLst>
                  <a:ext uri="{0D108BD9-81ED-4DB2-BD59-A6C34878D82A}">
                    <a16:rowId xmlns:a16="http://schemas.microsoft.com/office/drawing/2014/main" xmlns="" val="2908094366"/>
                  </a:ext>
                </a:extLst>
              </a:tr>
              <a:tr h="921224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Documentation is stressed</a:t>
                      </a:r>
                      <a:endParaRPr lang="en-CA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There is a need to file requirements, build designs and write test plans to promote working software delivery</a:t>
                      </a:r>
                      <a:endParaRPr lang="en-CA" sz="1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027" marR="52027" marT="26013" marB="26013"/>
                </a:tc>
                <a:extLst>
                  <a:ext uri="{0D108BD9-81ED-4DB2-BD59-A6C34878D82A}">
                    <a16:rowId xmlns:a16="http://schemas.microsoft.com/office/drawing/2014/main" xmlns="" val="385972361"/>
                  </a:ext>
                </a:extLst>
              </a:tr>
            </a:tbl>
          </a:graphicData>
        </a:graphic>
      </p:graphicFrame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xmlns="" id="{02299F61-7520-4288-8675-2156A452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15911">
            <a:off x="289243" y="2560118"/>
            <a:ext cx="2907662" cy="27069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60762689-5B55-4D9B-85F6-0EF1C12E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5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3A8EC506-B1DA-46A1-B44D-774E68468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85725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Oval 5">
            <a:extLst>
              <a:ext uri="{FF2B5EF4-FFF2-40B4-BE49-F238E27FC236}">
                <a16:creationId xmlns:a16="http://schemas.microsoft.com/office/drawing/2014/main" xmlns="" id="{BFF30785-305E-45D7-984F-5AA93D3CA5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85725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15E01FA5-D766-43CA-A83D-E7CF3F04E9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V="1">
            <a:off x="6290132" y="480533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286BE877-8405-42B2-A8E4-BF4224E015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857251"/>
            <a:ext cx="9141545" cy="5144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4F4916F3-5270-48BF-8D54-7990F611B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040134" y="857250"/>
            <a:ext cx="410141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7CFDD-822F-4CC6-AEF1-62E23EF5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841" y="1337310"/>
            <a:ext cx="3156492" cy="2276143"/>
          </a:xfrm>
        </p:spPr>
        <p:txBody>
          <a:bodyPr vert="horz" lIns="68580" tIns="34290" rIns="68580" bIns="34290" rtlCol="0" anchor="b">
            <a:normAutofit/>
          </a:bodyPr>
          <a:lstStyle/>
          <a:p>
            <a:endParaRPr lang="en-US" sz="3300" cap="all" spc="150" dirty="0">
              <a:solidFill>
                <a:srgbClr val="FFFFFF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F49244C8-BD6D-4309-8235-706CBF26EF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630143" y="3681236"/>
            <a:ext cx="294894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xmlns="" id="{88BF0F69-C11F-467A-8D16-D42F5A923A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8320" y="889789"/>
          <a:ext cx="4970296" cy="5061502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{073A0DAA-6AF3-43AB-8588-CEC1D06C72B9}</a:tableStyleId>
              </a:tblPr>
              <a:tblGrid>
                <a:gridCol w="2427566">
                  <a:extLst>
                    <a:ext uri="{9D8B030D-6E8A-4147-A177-3AD203B41FA5}">
                      <a16:colId xmlns:a16="http://schemas.microsoft.com/office/drawing/2014/main" xmlns="" val="2615245380"/>
                    </a:ext>
                  </a:extLst>
                </a:gridCol>
                <a:gridCol w="2542730">
                  <a:extLst>
                    <a:ext uri="{9D8B030D-6E8A-4147-A177-3AD203B41FA5}">
                      <a16:colId xmlns:a16="http://schemas.microsoft.com/office/drawing/2014/main" xmlns="" val="1190217561"/>
                    </a:ext>
                  </a:extLst>
                </a:gridCol>
              </a:tblGrid>
              <a:tr h="351470">
                <a:tc>
                  <a:txBody>
                    <a:bodyPr/>
                    <a:lstStyle/>
                    <a:p>
                      <a:r>
                        <a:rPr lang="en-CA" sz="1200" b="0" cap="none" spc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Agile </a:t>
                      </a:r>
                    </a:p>
                  </a:txBody>
                  <a:tcPr marL="79834" marR="6241" marT="61411" marB="6141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0" cap="none" spc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</a:t>
                      </a:r>
                    </a:p>
                  </a:txBody>
                  <a:tcPr marL="79834" marR="6241" marT="61411" marB="6141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9382784"/>
                  </a:ext>
                </a:extLst>
              </a:tr>
              <a:tr h="1046837">
                <a:tc>
                  <a:txBody>
                    <a:bodyPr/>
                    <a:lstStyle/>
                    <a:p>
                      <a:r>
                        <a:rPr lang="en-CA" sz="1200" cap="none" spc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Agile is a development methodology based on iterative and incremental approach.</a:t>
                      </a:r>
                    </a:p>
                  </a:txBody>
                  <a:tcPr marL="79834" marR="62402" marT="61411" marB="61411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 is one of the implementations of agile methodology. In which incremental builds are delivered to the customers in every two to three weeks time.</a:t>
                      </a:r>
                    </a:p>
                  </a:txBody>
                  <a:tcPr marL="79834" marR="62402" marT="61411" marB="6141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81643852"/>
                  </a:ext>
                </a:extLst>
              </a:tr>
              <a:tr h="524727">
                <a:tc>
                  <a:txBody>
                    <a:bodyPr/>
                    <a:lstStyle/>
                    <a:p>
                      <a:r>
                        <a:rPr lang="en-CA" sz="1200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the Agile process, the leadership plays a vital role. </a:t>
                      </a:r>
                    </a:p>
                  </a:txBody>
                  <a:tcPr marL="79834" marR="62402" marT="61411" marB="6141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cap="none" spc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 fosters a self-organizing, cross- functional team.</a:t>
                      </a:r>
                    </a:p>
                  </a:txBody>
                  <a:tcPr marL="79834" marR="62402" marT="61411" marB="6141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2052743"/>
                  </a:ext>
                </a:extLst>
              </a:tr>
              <a:tr h="697988">
                <a:tc>
                  <a:txBody>
                    <a:bodyPr/>
                    <a:lstStyle/>
                    <a:p>
                      <a:r>
                        <a:rPr lang="en-CA" sz="1200" cap="none" spc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head takes care of all the tasks in the agile method.</a:t>
                      </a:r>
                    </a:p>
                  </a:txBody>
                  <a:tcPr marL="79834" marR="62402" marT="61411" marB="61411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There is no team leader, so the entire team addresses the issues or problems. </a:t>
                      </a:r>
                    </a:p>
                  </a:txBody>
                  <a:tcPr marL="79834" marR="62402" marT="61411" marB="6141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54058899"/>
                  </a:ext>
                </a:extLst>
              </a:tr>
              <a:tr h="871246">
                <a:tc>
                  <a:txBody>
                    <a:bodyPr/>
                    <a:lstStyle/>
                    <a:p>
                      <a:r>
                        <a:rPr lang="en-CA" sz="1200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Agile method encourages feedback during the process from the end user. In this way, the end product will be more useful.</a:t>
                      </a:r>
                    </a:p>
                  </a:txBody>
                  <a:tcPr marL="79834" marR="62402" marT="61411" marB="6141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cap="none" spc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Daily sprint meeting is conducted to review and feedback to decide future progress of the project. </a:t>
                      </a:r>
                    </a:p>
                  </a:txBody>
                  <a:tcPr marL="79834" marR="62402" marT="61411" marB="6141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1783891"/>
                  </a:ext>
                </a:extLst>
              </a:tr>
              <a:tr h="871246">
                <a:tc>
                  <a:txBody>
                    <a:bodyPr/>
                    <a:lstStyle/>
                    <a:p>
                      <a:r>
                        <a:rPr lang="en-US" sz="1200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 this method, each step of development like requirements, analysis, design, are </a:t>
                      </a:r>
                      <a:r>
                        <a:rPr lang="en-US" sz="1200" b="1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continually monitored </a:t>
                      </a:r>
                      <a:r>
                        <a:rPr lang="en-US" sz="1200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during the lifecycle.</a:t>
                      </a:r>
                      <a:endParaRPr lang="en-CA" sz="1200" cap="none" spc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834" marR="62402" marT="61411" marB="61411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 demonstration of the functionality is provided at the end of every sprint. So that </a:t>
                      </a:r>
                      <a:r>
                        <a:rPr lang="en-US" sz="1200" b="1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regular feedback</a:t>
                      </a:r>
                      <a:r>
                        <a:rPr lang="en-US" sz="1200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can be taken before next sprint.</a:t>
                      </a:r>
                      <a:endParaRPr lang="en-CA" sz="1200" cap="none" spc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834" marR="62402" marT="61411" marB="6141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2136384"/>
                  </a:ext>
                </a:extLst>
              </a:tr>
              <a:tr h="697988">
                <a:tc>
                  <a:txBody>
                    <a:bodyPr/>
                    <a:lstStyle/>
                    <a:p>
                      <a:r>
                        <a:rPr lang="en-US" sz="1200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The agile method </a:t>
                      </a:r>
                      <a:r>
                        <a:rPr lang="en-US" sz="1200" b="1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needs frequent delivery </a:t>
                      </a:r>
                      <a:r>
                        <a:rPr lang="en-US" sz="1200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 the end user for their feedback.</a:t>
                      </a:r>
                      <a:endParaRPr lang="en-CA" sz="1200" cap="none" spc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834" marR="62402" marT="61411" marB="6141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 the scrum, after each sprint, a </a:t>
                      </a:r>
                      <a:r>
                        <a:rPr lang="en-US" sz="1200" b="1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build is delivered</a:t>
                      </a:r>
                      <a:r>
                        <a:rPr lang="en-US" sz="1200" kern="1200" cap="none" spc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to the client for their feedback.</a:t>
                      </a:r>
                      <a:endParaRPr lang="en-CA" sz="1200" cap="none" spc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9834" marR="62402" marT="61411" marB="6141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512726"/>
                  </a:ext>
                </a:extLst>
              </a:tr>
            </a:tbl>
          </a:graphicData>
        </a:graphic>
      </p:graphicFrame>
      <p:pic>
        <p:nvPicPr>
          <p:cNvPr id="16" name="Picture 15" descr="Arrow&#10;&#10;Description automatically generated">
            <a:extLst>
              <a:ext uri="{FF2B5EF4-FFF2-40B4-BE49-F238E27FC236}">
                <a16:creationId xmlns:a16="http://schemas.microsoft.com/office/drawing/2014/main" xmlns="" id="{59C159D5-F2F8-412B-B719-6890CD9F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914771" y="534132"/>
            <a:ext cx="3041430" cy="30793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8BBFA173-2F3F-4035-A5BD-50A406758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6001591" y="3321695"/>
            <a:ext cx="3034608" cy="28241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26E29F4-6FB9-4235-AAC6-4B2B814187E9}"/>
              </a:ext>
            </a:extLst>
          </p:cNvPr>
          <p:cNvSpPr txBox="1"/>
          <p:nvPr/>
        </p:nvSpPr>
        <p:spPr>
          <a:xfrm>
            <a:off x="5037678" y="9457967"/>
            <a:ext cx="3429379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>
                <a:hlinkClick r:id="rId6" tooltip="http://cybersocialstructure.org/2012/11/29/who-says-that-agile-is-just-for-software-architect-an-agile-online-community/"/>
              </a:rPr>
              <a:t>This Photo</a:t>
            </a:r>
            <a:r>
              <a:rPr lang="en-US" sz="675"/>
              <a:t> by Unknown Author is licensed under </a:t>
            </a:r>
            <a:r>
              <a:rPr lang="en-US" sz="675">
                <a:hlinkClick r:id="rId7" tooltip="https://creativecommons.org/licenses/by-nc-sa/3.0/"/>
              </a:rPr>
              <a:t>CC BY-SA-NC</a:t>
            </a:r>
            <a:endParaRPr lang="en-US" sz="675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xmlns="" id="{57A9567E-6C33-44C6-87D2-153CA15D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2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295400" y="304800"/>
            <a:ext cx="5715000" cy="609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pt-BR" dirty="0">
                <a:highlight>
                  <a:srgbClr val="6FA8DC"/>
                </a:highlight>
                <a:latin typeface="Calibri"/>
                <a:ea typeface="Calibri"/>
                <a:cs typeface="Calibri"/>
                <a:sym typeface="Calibri"/>
              </a:rPr>
              <a:t>WATERFALL Overview</a:t>
            </a:r>
            <a:endParaRPr dirty="0">
              <a:highlight>
                <a:srgbClr val="6FA8D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62000" y="1417138"/>
            <a:ext cx="4572000" cy="58980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rgbClr val="000000"/>
              </a:buClr>
              <a:buFont typeface="Calibri"/>
              <a:buChar char="●"/>
            </a:pPr>
            <a:r>
              <a:rPr lang="pt-BR" sz="2000" b="1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linear- sequential project management approach</a:t>
            </a:r>
            <a:endParaRPr sz="2000" b="1" dirty="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Font typeface="Calibri"/>
              <a:buChar char="●"/>
            </a:pPr>
            <a:r>
              <a:rPr lang="pt-BR" sz="2000" b="1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It’s a thorough, structured methodology</a:t>
            </a:r>
            <a:endParaRPr sz="2000" b="1" dirty="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Font typeface="Calibri"/>
              <a:buChar char="●"/>
            </a:pPr>
            <a:r>
              <a:rPr lang="pt-BR" sz="2000" b="1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Requirements are gathered at the beginning of the project</a:t>
            </a:r>
            <a:endParaRPr sz="2000" b="1" dirty="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rgbClr val="000000"/>
              </a:buClr>
              <a:buFont typeface="Calibri"/>
              <a:buChar char="●"/>
            </a:pPr>
            <a:r>
              <a:rPr lang="pt-BR" sz="2000" b="1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Each phase must be completed fully before the next phase can begin</a:t>
            </a:r>
            <a:endParaRPr sz="2000" b="1" dirty="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66666"/>
              </a:lnSpc>
              <a:buClr>
                <a:srgbClr val="000000"/>
              </a:buClr>
              <a:buFont typeface="Calibri"/>
              <a:buChar char="●"/>
            </a:pPr>
            <a:r>
              <a:rPr lang="pt-BR" sz="2000" b="1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Preferred tool is Gantt chart</a:t>
            </a:r>
            <a:endParaRPr sz="2000" b="1" dirty="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66666"/>
              </a:lnSpc>
              <a:buClr>
                <a:srgbClr val="000000"/>
              </a:buClr>
              <a:buFont typeface="Calibri"/>
              <a:buChar char="●"/>
            </a:pPr>
            <a:r>
              <a:rPr lang="pt-BR" sz="2000" b="1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Development of Department Of Defense (DOD), military and aircraft programs followed Waterfall model.</a:t>
            </a:r>
            <a:endParaRPr sz="2000" b="1" dirty="0">
              <a:solidFill>
                <a:srgbClr val="00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97999" y="5546009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BR"/>
              <a:pPr>
                <a:spcBef>
                  <a:spcPts val="0"/>
                </a:spcBef>
                <a:spcAft>
                  <a:spcPts val="0"/>
                </a:spcAft>
              </a:pPr>
              <a:t>17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485808"/>
            <a:ext cx="4267200" cy="4686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83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l="13353" r="5909"/>
          <a:stretch/>
        </p:blipFill>
        <p:spPr>
          <a:xfrm>
            <a:off x="5134901" y="1335110"/>
            <a:ext cx="4009099" cy="42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598050" y="418450"/>
            <a:ext cx="3330600" cy="572700"/>
          </a:xfrm>
          <a:prstGeom prst="rect">
            <a:avLst/>
          </a:prstGeom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pt-BR" sz="3100" dirty="0">
                <a:highlight>
                  <a:srgbClr val="6FA8DC"/>
                </a:highlight>
                <a:latin typeface="Calibri"/>
                <a:ea typeface="Calibri"/>
                <a:cs typeface="Calibri"/>
                <a:sym typeface="Calibri"/>
              </a:rPr>
              <a:t>AGILE Overview </a:t>
            </a:r>
            <a:endParaRPr sz="3100" baseline="30000" dirty="0">
              <a:highlight>
                <a:srgbClr val="6FA8D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838199" y="1527359"/>
            <a:ext cx="4296701" cy="44122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336550" algn="just">
              <a:lnSpc>
                <a:spcPct val="150000"/>
              </a:lnSpc>
              <a:buSzPts val="1700"/>
              <a:buFont typeface="Calibri"/>
              <a:buChar char="●"/>
            </a:pPr>
            <a:r>
              <a:rPr lang="pt-BR" sz="1700" b="1" dirty="0">
                <a:latin typeface="Calibri"/>
                <a:ea typeface="Calibri"/>
                <a:cs typeface="Calibri"/>
                <a:sym typeface="Calibri"/>
              </a:rPr>
              <a:t>Agile practice in developing solutions through collaborative efforts of team.</a:t>
            </a:r>
            <a:endParaRPr sz="1700" b="1" dirty="0">
              <a:latin typeface="Calibri"/>
              <a:ea typeface="Calibri"/>
              <a:cs typeface="Calibri"/>
              <a:sym typeface="Calibri"/>
            </a:endParaRPr>
          </a:p>
          <a:p>
            <a:pPr indent="-336550" algn="just">
              <a:lnSpc>
                <a:spcPct val="150000"/>
              </a:lnSpc>
              <a:buSzPts val="1700"/>
              <a:buFont typeface="Calibri"/>
              <a:buChar char="●"/>
            </a:pPr>
            <a:r>
              <a:rPr lang="pt-BR" sz="1700" b="1" dirty="0">
                <a:latin typeface="Calibri"/>
                <a:ea typeface="Calibri"/>
                <a:cs typeface="Calibri"/>
                <a:sym typeface="Calibri"/>
              </a:rPr>
              <a:t>It value the individual and interactions over process and tools.</a:t>
            </a:r>
            <a:endParaRPr sz="1700" b="1" dirty="0">
              <a:latin typeface="Calibri"/>
              <a:ea typeface="Calibri"/>
              <a:cs typeface="Calibri"/>
              <a:sym typeface="Calibri"/>
            </a:endParaRPr>
          </a:p>
          <a:p>
            <a:pPr indent="-336550" algn="just">
              <a:lnSpc>
                <a:spcPct val="150000"/>
              </a:lnSpc>
              <a:buSzPts val="1700"/>
              <a:buFont typeface="Calibri"/>
              <a:buChar char="●"/>
            </a:pPr>
            <a:r>
              <a:rPr lang="pt-BR" sz="1700" b="1" dirty="0">
                <a:latin typeface="Calibri"/>
                <a:ea typeface="Calibri"/>
                <a:cs typeface="Calibri"/>
                <a:sym typeface="Calibri"/>
              </a:rPr>
              <a:t>Allow team to work on software over comprehensive documentation.</a:t>
            </a:r>
            <a:endParaRPr sz="1700" b="1" dirty="0">
              <a:latin typeface="Calibri"/>
              <a:ea typeface="Calibri"/>
              <a:cs typeface="Calibri"/>
              <a:sym typeface="Calibri"/>
            </a:endParaRPr>
          </a:p>
          <a:p>
            <a:pPr indent="-336550" algn="just">
              <a:lnSpc>
                <a:spcPct val="150000"/>
              </a:lnSpc>
              <a:buSzPts val="1700"/>
              <a:buFont typeface="Calibri"/>
              <a:buChar char="●"/>
            </a:pPr>
            <a:r>
              <a:rPr lang="pt-BR" sz="1700" b="1" dirty="0">
                <a:latin typeface="Calibri"/>
                <a:ea typeface="Calibri"/>
                <a:cs typeface="Calibri"/>
                <a:sym typeface="Calibri"/>
              </a:rPr>
              <a:t>Agile allow to respond to change over following a plan.</a:t>
            </a:r>
            <a:endParaRPr sz="1700" b="1" dirty="0">
              <a:latin typeface="Calibri"/>
              <a:ea typeface="Calibri"/>
              <a:cs typeface="Calibri"/>
              <a:sym typeface="Calibri"/>
            </a:endParaRPr>
          </a:p>
          <a:p>
            <a:pPr indent="-336550" algn="just">
              <a:lnSpc>
                <a:spcPct val="150000"/>
              </a:lnSpc>
              <a:buSzPts val="1700"/>
              <a:buFont typeface="Calibri"/>
              <a:buChar char="●"/>
            </a:pPr>
            <a:r>
              <a:rPr lang="pt-BR" sz="1700" b="1" dirty="0">
                <a:latin typeface="Calibri"/>
                <a:ea typeface="Calibri"/>
                <a:cs typeface="Calibri"/>
                <a:sym typeface="Calibri"/>
              </a:rPr>
              <a:t>It is efficient and focus on quality.</a:t>
            </a:r>
            <a:endParaRPr sz="1700" b="1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97999" y="5546009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BR"/>
              <a:pPr>
                <a:spcBef>
                  <a:spcPts val="0"/>
                </a:spcBef>
                <a:spcAft>
                  <a:spcPts val="0"/>
                </a:spcAft>
              </a:p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585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991695" y="1052359"/>
            <a:ext cx="80322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Agile - Scrum Process </a:t>
            </a:r>
            <a:endParaRPr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4050975" y="1958775"/>
            <a:ext cx="5003400" cy="4059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None/>
            </a:pPr>
            <a:endParaRPr>
              <a:highlight>
                <a:srgbClr val="FFFF00"/>
              </a:highlight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30" y="1958775"/>
            <a:ext cx="8035065" cy="4118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5790207-A474-4C71-83DF-F9FFA4B7AD28}"/>
              </a:ext>
            </a:extLst>
          </p:cNvPr>
          <p:cNvSpPr txBox="1"/>
          <p:nvPr/>
        </p:nvSpPr>
        <p:spPr>
          <a:xfrm>
            <a:off x="7940040" y="1154043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BR" smtClean="0"/>
              <a:pPr>
                <a:spcBef>
                  <a:spcPts val="0"/>
                </a:spcBef>
                <a:spcAft>
                  <a:spcPts val="0"/>
                </a:spcAft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50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Lesson </a:t>
            </a:r>
            <a:r>
              <a:rPr lang="en-US" sz="3200" dirty="0"/>
              <a:t>3</a:t>
            </a:r>
            <a:r>
              <a:rPr lang="en-US" sz="3200" dirty="0" smtClean="0"/>
              <a:t> Learning Outcomes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8001000" cy="52117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Apply agile methods to IT projects</a:t>
            </a:r>
          </a:p>
          <a:p>
            <a:r>
              <a:rPr lang="en-US" sz="2000" dirty="0"/>
              <a:t>3.1 Describe and articulate key concepts and principles of agile</a:t>
            </a:r>
          </a:p>
          <a:p>
            <a:r>
              <a:rPr lang="en-US" sz="2000" dirty="0"/>
              <a:t>3.2 Analyze agile teams, their leadership and communication models</a:t>
            </a:r>
          </a:p>
          <a:p>
            <a:r>
              <a:rPr lang="en-US" sz="2000" dirty="0"/>
              <a:t>© 2020 Lambton College CSD-3423 - Intro to Project Management, Page 1/4</a:t>
            </a:r>
          </a:p>
          <a:p>
            <a:r>
              <a:rPr lang="en-US" sz="2000" dirty="0"/>
              <a:t>3.3 Incorporate risk management to agile methodology</a:t>
            </a:r>
          </a:p>
          <a:p>
            <a:r>
              <a:rPr lang="en-US" sz="2000" dirty="0"/>
              <a:t>3.4 Illustrate the application of agile methods to IT projects through examples/case study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2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6381BE25-FD07-444D-914B-60D0D2D3EA22}"/>
              </a:ext>
            </a:extLst>
          </p:cNvPr>
          <p:cNvGraphicFramePr/>
          <p:nvPr>
            <p:extLst/>
          </p:nvPr>
        </p:nvGraphicFramePr>
        <p:xfrm>
          <a:off x="5779070" y="1580802"/>
          <a:ext cx="3364930" cy="4104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xmlns="" id="{6D91563C-DC0B-432A-9B36-04DA01ABB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3" y="1485204"/>
            <a:ext cx="5342954" cy="419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FC234D3-60B5-4B1C-90B1-7BE8B2BEF28B}"/>
              </a:ext>
            </a:extLst>
          </p:cNvPr>
          <p:cNvSpPr txBox="1"/>
          <p:nvPr/>
        </p:nvSpPr>
        <p:spPr>
          <a:xfrm>
            <a:off x="1066800" y="304329"/>
            <a:ext cx="7696200" cy="55399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3000" dirty="0"/>
              <a:t>Agile and Scrum at Country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C98EA96-FF7E-4A57-AB98-0575E2F0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73B0-110B-4B83-B304-443F09ED3D75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29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85725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85725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AB48C8-0C0D-4EFD-B0F7-E96F01831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397481"/>
            <a:ext cx="2751871" cy="20700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Scrum in Different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C41AE8A-BE3C-4F31-BC38-3DA406EDB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584" y="961612"/>
            <a:ext cx="3986069" cy="2768048"/>
          </a:xfrm>
        </p:spPr>
        <p:txBody>
          <a:bodyPr anchor="ctr">
            <a:normAutofit/>
          </a:bodyPr>
          <a:lstStyle/>
          <a:p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 or product development (45%)</a:t>
            </a:r>
          </a:p>
          <a:p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and development (39%). 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Departments seeing a rise in scrum include:</a:t>
            </a:r>
          </a:p>
          <a:p>
            <a:pPr marL="0" indent="0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Sales and marketing (31%). </a:t>
            </a:r>
          </a:p>
          <a:p>
            <a:pPr marL="0" indent="0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Finance/accounting (20%). </a:t>
            </a:r>
          </a:p>
          <a:p>
            <a:pPr marL="0" indent="0" algn="ctr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Human resources (20%).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350" dirty="0">
                <a:latin typeface="Calibri" panose="020F0502020204030204" pitchFamily="34" charset="0"/>
                <a:cs typeface="Times New Roman" panose="02020603050405020304" pitchFamily="18" charset="0"/>
              </a:rPr>
              <a:t>Google, Yahoo, Microsoft, Facebook, Adobe, Nokia, Siemens, BBC, CNN, General Electric, Bank of America, Novell……..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D9EDC324-FA2B-4CA7-A729-82EE1B200B82}"/>
              </a:ext>
            </a:extLst>
          </p:cNvPr>
          <p:cNvGraphicFramePr/>
          <p:nvPr>
            <p:extLst/>
          </p:nvPr>
        </p:nvGraphicFramePr>
        <p:xfrm>
          <a:off x="3797226" y="3729658"/>
          <a:ext cx="2563819" cy="2166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F03ED5ED-19CC-4DF5-BCF8-48478B6BB516}"/>
              </a:ext>
            </a:extLst>
          </p:cNvPr>
          <p:cNvGraphicFramePr/>
          <p:nvPr>
            <p:extLst/>
          </p:nvPr>
        </p:nvGraphicFramePr>
        <p:xfrm>
          <a:off x="6361044" y="3729658"/>
          <a:ext cx="2540865" cy="2166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A5F74FE4-07D9-4534-8EBD-235B5C1D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73B0-110B-4B83-B304-443F09ED3D75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54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1A6A69-6EC2-464F-9661-47AC95F4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33" y="1413364"/>
            <a:ext cx="2706482" cy="1083365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r>
              <a:rPr lang="en-US" sz="33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Agile Adoption Statistics 2020 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94EBCB-B4F6-4D22-BC53-B9041A15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1047164"/>
            <a:ext cx="5101865" cy="4758397"/>
          </a:xfrm>
          <a:blipFill>
            <a:blip r:embed="rId3"/>
            <a:tile tx="0" ty="0" sx="100000" sy="100000" flip="none" algn="tl"/>
          </a:blipFill>
        </p:spPr>
        <p:txBody>
          <a:bodyPr>
            <a:normAutofit fontScale="77500" lnSpcReduction="20000"/>
          </a:bodyPr>
          <a:lstStyle/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71% of companies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are adopting Agile.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Agile adoption has helped 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98% of companies.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60% of companies experience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growth in profits 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 adopting an Agile approach.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80% of federal IT projects 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adopt Agile.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Agile 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failure rate is 8%.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&amp;Development (83 percent)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and operations (82 percent)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service and support (79 percent)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Marketing and communications (79 percent)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Sales (78 percent)</a:t>
            </a:r>
            <a:endParaRPr lang="en-CA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34290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HR, finance, and administration (78 percent)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4BD23A-0FF9-400E-94DA-40A61F252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833" y="3214268"/>
            <a:ext cx="2706482" cy="2230369"/>
          </a:xfrm>
          <a:blipFill>
            <a:blip r:embed="rId3"/>
            <a:tile tx="0" ty="0" sx="100000" sy="100000" flip="none" algn="tl"/>
          </a:blipFill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350" dirty="0">
                <a:solidFill>
                  <a:srgbClr val="000000"/>
                </a:solidFill>
                <a:cs typeface="Calibri" panose="020F0502020204030204" pitchFamily="34" charset="0"/>
              </a:rPr>
              <a:t>Well-known companies that use Agile include </a:t>
            </a:r>
            <a:r>
              <a:rPr lang="en-US" sz="1350" b="1" dirty="0">
                <a:solidFill>
                  <a:srgbClr val="000000"/>
                </a:solidFill>
                <a:cs typeface="Calibri" panose="020F0502020204030204" pitchFamily="34" charset="0"/>
              </a:rPr>
              <a:t>Apple, IBM, Microsoft and Procter &amp; Gamble</a:t>
            </a:r>
            <a:r>
              <a:rPr lang="en-US" sz="1350" b="1" dirty="0">
                <a:solidFill>
                  <a:srgbClr val="3C3C3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350" b="1" dirty="0">
              <a:solidFill>
                <a:srgbClr val="444444"/>
              </a:solidFill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350" b="1" dirty="0"/>
              <a:t>Best Example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350" dirty="0"/>
              <a:t>Agile Delivery at British Telecom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350" dirty="0"/>
              <a:t>Agile framework used: Scrum + XP; 90-day delivery cycles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350" dirty="0"/>
              <a:t>Year started: 2004</a:t>
            </a:r>
            <a:endParaRPr lang="en-US" sz="1200" b="1" dirty="0">
              <a:solidFill>
                <a:srgbClr val="646464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CB5030B-9244-4BCB-B07A-F9B66DE5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73B0-110B-4B83-B304-443F09ED3D75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145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813" y="2546775"/>
            <a:ext cx="2856976" cy="28569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780469" y="555266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pt-BR" dirty="0">
                <a:highlight>
                  <a:srgbClr val="6FA8DC"/>
                </a:highlight>
                <a:latin typeface="Calibri"/>
                <a:ea typeface="Calibri"/>
                <a:cs typeface="Calibri"/>
                <a:sym typeface="Calibri"/>
              </a:rPr>
              <a:t>PMI - Project Management Institute</a:t>
            </a:r>
            <a:endParaRPr dirty="0">
              <a:highlight>
                <a:srgbClr val="6FA8D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97999" y="5546009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pt-BR"/>
              <a:pPr>
                <a:spcBef>
                  <a:spcPts val="0"/>
                </a:spcBef>
                <a:spcAft>
                  <a:spcPts val="0"/>
                </a:spcAft>
              </a:pPr>
              <a:t>23</a:t>
            </a:fld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5425400" y="2381613"/>
            <a:ext cx="3308100" cy="475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pt-BR" sz="1400">
                <a:latin typeface="Calibri"/>
                <a:ea typeface="Calibri"/>
                <a:cs typeface="Calibri"/>
                <a:sym typeface="Calibri"/>
              </a:rPr>
              <a:t>Project Management Professional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17850" y="1482025"/>
            <a:ext cx="4224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28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AGILE</a:t>
            </a:r>
            <a:endParaRPr sz="28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4589700" y="1482025"/>
            <a:ext cx="4224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2800" b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WATERFALL</a:t>
            </a:r>
            <a:endParaRPr sz="2800" b="1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271" y="2177823"/>
            <a:ext cx="739125" cy="7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812" y="2963850"/>
            <a:ext cx="720026" cy="73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263" y="3749864"/>
            <a:ext cx="487100" cy="47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2262" y="4298851"/>
            <a:ext cx="487100" cy="49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2238" y="4866417"/>
            <a:ext cx="487100" cy="49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2250" y="5437875"/>
            <a:ext cx="487100" cy="49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5415850" y="3172013"/>
            <a:ext cx="3798000" cy="475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36363"/>
              </a:lnSpc>
              <a:buClr>
                <a:schemeClr val="dk2"/>
              </a:buClr>
              <a:buSzPts val="1100"/>
              <a:buNone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Certified Associate in Project Management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800"/>
              </a:spcBef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5425400" y="4326513"/>
            <a:ext cx="3243600" cy="475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36363"/>
              </a:lnSpc>
              <a:buNone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Program Management Professional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36363"/>
              </a:lnSpc>
              <a:spcBef>
                <a:spcPts val="800"/>
              </a:spcBef>
              <a:buNone/>
            </a:pPr>
            <a:endParaRPr sz="135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800"/>
              </a:spcBef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5425400" y="3758625"/>
            <a:ext cx="3243600" cy="475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36363"/>
              </a:lnSpc>
              <a:spcAft>
                <a:spcPts val="800"/>
              </a:spcAft>
              <a:buNone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Portfolio Management Professional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5415850" y="4894413"/>
            <a:ext cx="3021300" cy="475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36363"/>
              </a:lnSpc>
              <a:buNone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PMI Risk Management Professional 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36363"/>
              </a:lnSpc>
              <a:spcBef>
                <a:spcPts val="800"/>
              </a:spcBef>
              <a:buNone/>
            </a:pPr>
            <a:endParaRPr sz="135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36363"/>
              </a:lnSpc>
              <a:spcBef>
                <a:spcPts val="800"/>
              </a:spcBef>
              <a:buNone/>
            </a:pPr>
            <a:endParaRPr sz="135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36363"/>
              </a:lnSpc>
              <a:spcBef>
                <a:spcPts val="800"/>
              </a:spcBef>
              <a:buNone/>
            </a:pPr>
            <a:endParaRPr sz="135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800"/>
              </a:spcBef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5425400" y="5471550"/>
            <a:ext cx="3086700" cy="475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36363"/>
              </a:lnSpc>
              <a:buNone/>
            </a:pPr>
            <a:r>
              <a:rPr lang="pt-BR" sz="14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PMI Scheduling Professional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36363"/>
              </a:lnSpc>
              <a:spcBef>
                <a:spcPts val="800"/>
              </a:spcBef>
              <a:buNone/>
            </a:pPr>
            <a:endParaRPr sz="135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36363"/>
              </a:lnSpc>
              <a:spcBef>
                <a:spcPts val="800"/>
              </a:spcBef>
              <a:buNone/>
            </a:pPr>
            <a:endParaRPr sz="135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36363"/>
              </a:lnSpc>
              <a:spcBef>
                <a:spcPts val="800"/>
              </a:spcBef>
              <a:buNone/>
            </a:pPr>
            <a:endParaRPr sz="135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36363"/>
              </a:lnSpc>
              <a:spcBef>
                <a:spcPts val="800"/>
              </a:spcBef>
              <a:buNone/>
            </a:pPr>
            <a:endParaRPr sz="135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800"/>
              </a:spcBef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1492550" y="1935200"/>
            <a:ext cx="1675500" cy="475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23529"/>
              </a:lnSpc>
              <a:spcAft>
                <a:spcPts val="1800"/>
              </a:spcAft>
              <a:buNone/>
            </a:pPr>
            <a:r>
              <a:rPr lang="pt-BR" sz="14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Disciplined Agile Scrum Master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 rot="1367750">
            <a:off x="3033816" y="2571050"/>
            <a:ext cx="1675577" cy="47571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23529"/>
              </a:lnSpc>
              <a:spcAft>
                <a:spcPts val="1800"/>
              </a:spcAft>
              <a:buNone/>
            </a:pPr>
            <a:r>
              <a:rPr lang="pt-BR" sz="1400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Disciplined Agile Senior Scrum Master 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 rot="1847">
            <a:off x="2691045" y="5371176"/>
            <a:ext cx="1675500" cy="475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23529"/>
              </a:lnSpc>
              <a:spcAft>
                <a:spcPts val="1800"/>
              </a:spcAft>
              <a:buNone/>
            </a:pPr>
            <a:r>
              <a:rPr lang="pt-BR" sz="14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Disciplined Agile Coach</a:t>
            </a:r>
            <a:endParaRPr sz="14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 rot="2050">
            <a:off x="217851" y="5395500"/>
            <a:ext cx="2012400" cy="475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23529"/>
              </a:lnSpc>
              <a:spcAft>
                <a:spcPts val="1800"/>
              </a:spcAft>
              <a:buNone/>
            </a:pPr>
            <a:r>
              <a:rPr lang="pt-BR" sz="14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Disciplined Agile Value Stream Consultan</a:t>
            </a:r>
            <a:r>
              <a:rPr lang="pt-BR" sz="1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sz="14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 rot="-2260856">
            <a:off x="-373809" y="2939617"/>
            <a:ext cx="2369517" cy="475667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lnSpc>
                <a:spcPct val="123529"/>
              </a:lnSpc>
              <a:spcAft>
                <a:spcPts val="1800"/>
              </a:spcAft>
              <a:buNone/>
            </a:pPr>
            <a:r>
              <a:rPr lang="pt-BR" sz="1400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PMI Agile Certified Practitioner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32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26"/>
          <p:cNvSpPr txBox="1">
            <a:spLocks noChangeArrowheads="1"/>
          </p:cNvSpPr>
          <p:nvPr/>
        </p:nvSpPr>
        <p:spPr bwMode="auto">
          <a:xfrm>
            <a:off x="2057400" y="1752600"/>
            <a:ext cx="4546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800" b="1" i="1" dirty="0"/>
              <a:t>Managing Complexity in the Face of Uncertainty</a:t>
            </a:r>
          </a:p>
        </p:txBody>
      </p:sp>
      <p:sp>
        <p:nvSpPr>
          <p:cNvPr id="3077" name="Text Box 26"/>
          <p:cNvSpPr txBox="1">
            <a:spLocks noChangeArrowheads="1"/>
          </p:cNvSpPr>
          <p:nvPr/>
        </p:nvSpPr>
        <p:spPr bwMode="auto">
          <a:xfrm>
            <a:off x="1155700" y="3429000"/>
            <a:ext cx="7988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dirty="0" smtClean="0"/>
              <a:t>Risk Management: </a:t>
            </a:r>
            <a:r>
              <a:rPr lang="en-US" altLang="en-US" b="1" dirty="0"/>
              <a:t>Complexity and Uncertainty in the Project Management Landscape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C589A-672E-436B-B4A9-04826158494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9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/>
          </p:nvPr>
        </p:nvGraphicFramePr>
        <p:xfrm>
          <a:off x="990600" y="465410"/>
          <a:ext cx="7772400" cy="1081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72029"/>
            <a:ext cx="7162800" cy="42837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2400" b="1" i="1" dirty="0">
                <a:solidFill>
                  <a:srgbClr val="FF0000"/>
                </a:solidFill>
              </a:rPr>
              <a:t>Anticipating what could go wrong, or right</a:t>
            </a:r>
            <a:r>
              <a:rPr lang="en-US" sz="2400" dirty="0"/>
              <a:t>, and managing the outcome.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2400" dirty="0"/>
              <a:t>Developing strategies to eliminate and/or reduce two things: for negative risks: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The probability that risk events will occur and /or 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The impact of the events if they occur</a:t>
            </a:r>
          </a:p>
          <a:p>
            <a:pPr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400" dirty="0"/>
              <a:t>Implementing strategies and monitoring the outcomes on the project.  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6473740"/>
            <a:ext cx="457200" cy="345583"/>
          </a:xfrm>
        </p:spPr>
        <p:txBody>
          <a:bodyPr/>
          <a:lstStyle/>
          <a:p>
            <a:fld id="{708008A8-7133-4420-BBF2-5F57235903B1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27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 smtClean="0"/>
              <a:t>Project Risk Management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 smtClean="0"/>
              <a:t>Processes concerned with:</a:t>
            </a:r>
          </a:p>
          <a:p>
            <a:r>
              <a:rPr lang="en-CA" sz="2400" dirty="0" smtClean="0"/>
              <a:t>Conducting risk management planning, identification analysis, responses, and monitoring and control on a project</a:t>
            </a:r>
          </a:p>
          <a:p>
            <a:endParaRPr lang="en-CA" sz="2400" dirty="0"/>
          </a:p>
          <a:p>
            <a:pPr marL="0" indent="0">
              <a:buNone/>
            </a:pPr>
            <a:r>
              <a:rPr lang="en-CA" sz="2400" dirty="0" smtClean="0"/>
              <a:t>	Objectives</a:t>
            </a:r>
          </a:p>
          <a:p>
            <a:r>
              <a:rPr lang="en-CA" sz="2400" dirty="0" smtClean="0"/>
              <a:t>To increase the probability and impact of positive events</a:t>
            </a:r>
          </a:p>
          <a:p>
            <a:r>
              <a:rPr lang="en-CA" sz="2400" dirty="0" smtClean="0"/>
              <a:t>To decrease the possibility and impact of negative events</a:t>
            </a:r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8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 smtClean="0"/>
              <a:t>Sources of Project Risk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Changes in scope/requirements</a:t>
            </a:r>
          </a:p>
          <a:p>
            <a:r>
              <a:rPr lang="en-CA" sz="2400" dirty="0" smtClean="0"/>
              <a:t>Design errors, omissions, misunderstandings</a:t>
            </a:r>
          </a:p>
          <a:p>
            <a:r>
              <a:rPr lang="en-CA" sz="2400" dirty="0" smtClean="0"/>
              <a:t>Poorly defined or poorly understood responsibilities</a:t>
            </a:r>
          </a:p>
          <a:p>
            <a:r>
              <a:rPr lang="en-CA" sz="2400" dirty="0" smtClean="0"/>
              <a:t>Poor estimates</a:t>
            </a:r>
          </a:p>
          <a:p>
            <a:r>
              <a:rPr lang="en-CA" sz="2400" dirty="0" smtClean="0"/>
              <a:t>Staff inadequacies - insufficient numbers, inadequately trained/skilled and/or equipped workers</a:t>
            </a:r>
          </a:p>
          <a:p>
            <a:pPr marL="0" indent="0">
              <a:buNone/>
            </a:pPr>
            <a:endParaRPr lang="en-CA" sz="2400" dirty="0" smtClean="0"/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72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40105"/>
            <a:ext cx="8420100" cy="63912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9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CA" sz="3600" dirty="0" smtClean="0"/>
              <a:t>Risk Identification Category Checklists</a:t>
            </a:r>
            <a:endParaRPr lang="en-CA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609600"/>
            <a:ext cx="7772400" cy="574675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 smtClean="0"/>
              <a:t>Project Scope**</a:t>
            </a:r>
          </a:p>
          <a:p>
            <a:r>
              <a:rPr lang="en-CA" sz="2400" dirty="0" smtClean="0"/>
              <a:t>Project Schedule**</a:t>
            </a:r>
          </a:p>
          <a:p>
            <a:r>
              <a:rPr lang="en-CA" sz="2400" dirty="0" smtClean="0"/>
              <a:t>Materials *</a:t>
            </a:r>
          </a:p>
          <a:p>
            <a:r>
              <a:rPr lang="en-CA" sz="2400" dirty="0" smtClean="0"/>
              <a:t>Facility &amp; Equipment*</a:t>
            </a:r>
          </a:p>
          <a:p>
            <a:r>
              <a:rPr lang="en-CA" sz="2400" dirty="0" smtClean="0"/>
              <a:t>Resources*</a:t>
            </a:r>
          </a:p>
          <a:p>
            <a:r>
              <a:rPr lang="en-CA" sz="2400" dirty="0" smtClean="0"/>
              <a:t>Organizational</a:t>
            </a:r>
          </a:p>
          <a:p>
            <a:r>
              <a:rPr lang="en-CA" sz="2400" dirty="0" smtClean="0"/>
              <a:t>Personal**</a:t>
            </a:r>
          </a:p>
          <a:p>
            <a:r>
              <a:rPr lang="en-CA" sz="2400" dirty="0" smtClean="0"/>
              <a:t>People &amp; Interpersonal**</a:t>
            </a:r>
          </a:p>
          <a:p>
            <a:r>
              <a:rPr lang="en-CA" sz="2400" dirty="0" smtClean="0"/>
              <a:t>External Influences</a:t>
            </a:r>
          </a:p>
          <a:p>
            <a:pPr marL="0" indent="0">
              <a:buNone/>
            </a:pPr>
            <a:endParaRPr lang="en-CA" sz="2400" dirty="0" smtClean="0"/>
          </a:p>
          <a:p>
            <a:pPr marL="0" indent="0" algn="ctr">
              <a:buNone/>
            </a:pPr>
            <a:r>
              <a:rPr lang="en-CA" sz="2400" dirty="0" smtClean="0"/>
              <a:t>Four main categories</a:t>
            </a:r>
          </a:p>
          <a:p>
            <a:pPr marL="0" indent="0">
              <a:buNone/>
            </a:pPr>
            <a:r>
              <a:rPr lang="en-CA" sz="2000" dirty="0" smtClean="0"/>
              <a:t>*Technical, quality or performance category</a:t>
            </a:r>
          </a:p>
          <a:p>
            <a:pPr marL="0" indent="0">
              <a:buNone/>
            </a:pPr>
            <a:r>
              <a:rPr lang="en-CA" sz="2000" dirty="0" smtClean="0"/>
              <a:t>**Project management category</a:t>
            </a:r>
          </a:p>
          <a:p>
            <a:pPr marL="0" indent="0">
              <a:buNone/>
            </a:pPr>
            <a:r>
              <a:rPr lang="en-CA" sz="2000" dirty="0" smtClean="0"/>
              <a:t>Organizational</a:t>
            </a:r>
          </a:p>
          <a:p>
            <a:pPr marL="0" indent="0">
              <a:buNone/>
            </a:pPr>
            <a:r>
              <a:rPr lang="en-CA" sz="2000" dirty="0" smtClean="0"/>
              <a:t>External</a:t>
            </a:r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CA" sz="2400" dirty="0" smtClean="0"/>
          </a:p>
          <a:p>
            <a:endParaRPr lang="en-CA" sz="2400" dirty="0" smtClean="0"/>
          </a:p>
          <a:p>
            <a:endParaRPr lang="en-CA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6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609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 Various Method of Conducting Project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990600"/>
            <a:ext cx="8229600" cy="39525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6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382000" cy="4572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Risk Breakdown Structure (RBS)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026" name="Picture 2" descr="Image result for risk breakdown structure diagr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8382000" cy="60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63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989888" cy="3035300"/>
          </a:xfrm>
        </p:spPr>
        <p:txBody>
          <a:bodyPr>
            <a:normAutofit fontScale="55000" lnSpcReduction="20000"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Understanding the complexity/uncertainty domain of projects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Requirements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Flexibility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Adaptability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Risk vs. the Complexity/Uncertainty Domain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Team Cohesiveness vs. the Complexity/Uncertainty Domain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Communications vs. the Complexity/Uncertainty Domain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Client Involvement vs. the Complexity/Uncertainty Domain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Specification vs. the Complexity/Uncertainty Domain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Change vs. the Complexity/Uncertainty Domain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dirty="0" smtClean="0"/>
              <a:t>Business Value vs. the Complexity/Uncertainty Domain</a:t>
            </a:r>
          </a:p>
        </p:txBody>
      </p:sp>
      <p:sp>
        <p:nvSpPr>
          <p:cNvPr id="4100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pic>
        <p:nvPicPr>
          <p:cNvPr id="4101" name="Picture 7" descr="pe01832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876800"/>
            <a:ext cx="15843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ChangeArrowheads="1"/>
          </p:cNvSpPr>
          <p:nvPr/>
        </p:nvSpPr>
        <p:spPr bwMode="auto">
          <a:xfrm>
            <a:off x="1795463" y="2986088"/>
            <a:ext cx="12287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1795463" y="2986088"/>
            <a:ext cx="10001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1795463" y="2986088"/>
            <a:ext cx="12287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1795463" y="2986088"/>
            <a:ext cx="10001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grpSp>
        <p:nvGrpSpPr>
          <p:cNvPr id="5126" name="Group 8"/>
          <p:cNvGrpSpPr>
            <a:grpSpLocks/>
          </p:cNvGrpSpPr>
          <p:nvPr/>
        </p:nvGrpSpPr>
        <p:grpSpPr bwMode="auto">
          <a:xfrm>
            <a:off x="1371600" y="2128838"/>
            <a:ext cx="5016500" cy="3594100"/>
            <a:chOff x="680" y="1240"/>
            <a:chExt cx="3160" cy="2264"/>
          </a:xfrm>
        </p:grpSpPr>
        <p:sp>
          <p:nvSpPr>
            <p:cNvPr id="5132" name="Text Box 9"/>
            <p:cNvSpPr txBox="1">
              <a:spLocks noChangeArrowheads="1"/>
            </p:cNvSpPr>
            <p:nvPr/>
          </p:nvSpPr>
          <p:spPr bwMode="auto">
            <a:xfrm>
              <a:off x="3624" y="1536"/>
              <a:ext cx="1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SzTx/>
                <a:buFontTx/>
                <a:buNone/>
              </a:pPr>
              <a:r>
                <a:rPr lang="en-US" altLang="en-US" b="1">
                  <a:latin typeface="Bookman Old Style" panose="02050604050505020204" pitchFamily="18" charset="0"/>
                </a:rPr>
                <a:t> </a:t>
              </a:r>
            </a:p>
          </p:txBody>
        </p:sp>
        <p:grpSp>
          <p:nvGrpSpPr>
            <p:cNvPr id="5133" name="Group 10"/>
            <p:cNvGrpSpPr>
              <a:grpSpLocks/>
            </p:cNvGrpSpPr>
            <p:nvPr/>
          </p:nvGrpSpPr>
          <p:grpSpPr bwMode="auto">
            <a:xfrm>
              <a:off x="1928" y="1824"/>
              <a:ext cx="1912" cy="1680"/>
              <a:chOff x="2533" y="2256"/>
              <a:chExt cx="1344" cy="1248"/>
            </a:xfrm>
          </p:grpSpPr>
          <p:sp>
            <p:nvSpPr>
              <p:cNvPr id="5140" name="Rectangle 11"/>
              <p:cNvSpPr>
                <a:spLocks noChangeArrowheads="1"/>
              </p:cNvSpPr>
              <p:nvPr/>
            </p:nvSpPr>
            <p:spPr bwMode="auto">
              <a:xfrm>
                <a:off x="2533" y="2256"/>
                <a:ext cx="672" cy="624"/>
              </a:xfrm>
              <a:prstGeom prst="rect">
                <a:avLst/>
              </a:prstGeom>
              <a:solidFill>
                <a:srgbClr val="99CCFF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5141" name="Rectangle 12"/>
              <p:cNvSpPr>
                <a:spLocks noChangeArrowheads="1"/>
              </p:cNvSpPr>
              <p:nvPr/>
            </p:nvSpPr>
            <p:spPr bwMode="auto">
              <a:xfrm>
                <a:off x="3205" y="2256"/>
                <a:ext cx="672" cy="624"/>
              </a:xfrm>
              <a:prstGeom prst="rect">
                <a:avLst/>
              </a:prstGeom>
              <a:solidFill>
                <a:srgbClr val="99CCFF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5142" name="Rectangle 13"/>
              <p:cNvSpPr>
                <a:spLocks noChangeArrowheads="1"/>
              </p:cNvSpPr>
              <p:nvPr/>
            </p:nvSpPr>
            <p:spPr bwMode="auto">
              <a:xfrm>
                <a:off x="2533" y="2880"/>
                <a:ext cx="672" cy="624"/>
              </a:xfrm>
              <a:prstGeom prst="rect">
                <a:avLst/>
              </a:prstGeom>
              <a:solidFill>
                <a:srgbClr val="99CCFF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5143" name="Rectangle 14"/>
              <p:cNvSpPr>
                <a:spLocks noChangeArrowheads="1"/>
              </p:cNvSpPr>
              <p:nvPr/>
            </p:nvSpPr>
            <p:spPr bwMode="auto">
              <a:xfrm>
                <a:off x="3205" y="2880"/>
                <a:ext cx="672" cy="624"/>
              </a:xfrm>
              <a:prstGeom prst="rect">
                <a:avLst/>
              </a:prstGeom>
              <a:solidFill>
                <a:srgbClr val="99CCFF"/>
              </a:solidFill>
              <a:ln w="28575">
                <a:solidFill>
                  <a:srgbClr val="0000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5134" name="Text Box 15"/>
            <p:cNvSpPr txBox="1">
              <a:spLocks noChangeArrowheads="1"/>
            </p:cNvSpPr>
            <p:nvPr/>
          </p:nvSpPr>
          <p:spPr bwMode="auto">
            <a:xfrm>
              <a:off x="680" y="2512"/>
              <a:ext cx="6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b="1">
                  <a:solidFill>
                    <a:schemeClr val="tx2"/>
                  </a:solidFill>
                </a:rPr>
                <a:t>GOAL</a:t>
              </a:r>
            </a:p>
          </p:txBody>
        </p:sp>
        <p:sp>
          <p:nvSpPr>
            <p:cNvPr id="5135" name="Text Box 16"/>
            <p:cNvSpPr txBox="1">
              <a:spLocks noChangeArrowheads="1"/>
            </p:cNvSpPr>
            <p:nvPr/>
          </p:nvSpPr>
          <p:spPr bwMode="auto">
            <a:xfrm>
              <a:off x="2336" y="1240"/>
              <a:ext cx="11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b="1">
                  <a:solidFill>
                    <a:schemeClr val="tx2"/>
                  </a:solidFill>
                </a:rPr>
                <a:t>SOLUTION</a:t>
              </a:r>
            </a:p>
          </p:txBody>
        </p:sp>
        <p:sp>
          <p:nvSpPr>
            <p:cNvPr id="5136" name="Text Box 17"/>
            <p:cNvSpPr txBox="1">
              <a:spLocks noChangeArrowheads="1"/>
            </p:cNvSpPr>
            <p:nvPr/>
          </p:nvSpPr>
          <p:spPr bwMode="auto">
            <a:xfrm>
              <a:off x="1400" y="2856"/>
              <a:ext cx="5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buClrTx/>
                <a:buSzTx/>
                <a:buFontTx/>
                <a:buNone/>
              </a:pPr>
              <a:r>
                <a:rPr lang="en-US" altLang="en-US" sz="2000"/>
                <a:t>Clear</a:t>
              </a:r>
            </a:p>
          </p:txBody>
        </p:sp>
        <p:sp>
          <p:nvSpPr>
            <p:cNvPr id="5137" name="Text Box 18"/>
            <p:cNvSpPr txBox="1">
              <a:spLocks noChangeArrowheads="1"/>
            </p:cNvSpPr>
            <p:nvPr/>
          </p:nvSpPr>
          <p:spPr bwMode="auto">
            <a:xfrm>
              <a:off x="776" y="2112"/>
              <a:ext cx="117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buClrTx/>
                <a:buSzTx/>
                <a:buFontTx/>
                <a:buNone/>
              </a:pPr>
              <a:r>
                <a:rPr lang="en-US" altLang="en-US" sz="2000"/>
                <a:t>Not Clear</a:t>
              </a:r>
            </a:p>
          </p:txBody>
        </p:sp>
        <p:sp>
          <p:nvSpPr>
            <p:cNvPr id="5138" name="Text Box 19"/>
            <p:cNvSpPr txBox="1">
              <a:spLocks noChangeArrowheads="1"/>
            </p:cNvSpPr>
            <p:nvPr/>
          </p:nvSpPr>
          <p:spPr bwMode="auto">
            <a:xfrm>
              <a:off x="2968" y="1600"/>
              <a:ext cx="7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SzTx/>
                <a:buFontTx/>
                <a:buNone/>
              </a:pPr>
              <a:r>
                <a:rPr lang="en-US" altLang="en-US" sz="2000"/>
                <a:t>Not Clear</a:t>
              </a:r>
            </a:p>
          </p:txBody>
        </p:sp>
        <p:sp>
          <p:nvSpPr>
            <p:cNvPr id="5139" name="Text Box 20"/>
            <p:cNvSpPr txBox="1">
              <a:spLocks noChangeArrowheads="1"/>
            </p:cNvSpPr>
            <p:nvPr/>
          </p:nvSpPr>
          <p:spPr bwMode="auto">
            <a:xfrm>
              <a:off x="2152" y="1600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SzTx/>
                <a:buFontTx/>
                <a:buNone/>
              </a:pPr>
              <a:r>
                <a:rPr lang="en-US" altLang="en-US" sz="2000"/>
                <a:t>Clear</a:t>
              </a:r>
            </a:p>
          </p:txBody>
        </p:sp>
      </p:grpSp>
      <p:sp>
        <p:nvSpPr>
          <p:cNvPr id="5127" name="Rectangle 21"/>
          <p:cNvSpPr>
            <a:spLocks noChangeArrowheads="1"/>
          </p:cNvSpPr>
          <p:nvPr/>
        </p:nvSpPr>
        <p:spPr bwMode="auto">
          <a:xfrm>
            <a:off x="838200" y="1290638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Contemporary Project Landscape</a:t>
            </a:r>
            <a:endParaRPr lang="en-US" altLang="en-US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5129" name="Rectangle 6"/>
          <p:cNvSpPr>
            <a:spLocks noChangeArrowheads="1"/>
          </p:cNvSpPr>
          <p:nvPr/>
        </p:nvSpPr>
        <p:spPr bwMode="auto">
          <a:xfrm>
            <a:off x="0" y="2682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96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ChangeArrowheads="1"/>
          </p:cNvSpPr>
          <p:nvPr/>
        </p:nvSpPr>
        <p:spPr bwMode="auto">
          <a:xfrm>
            <a:off x="1795463" y="2986088"/>
            <a:ext cx="12287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795463" y="2986088"/>
            <a:ext cx="10001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1795463" y="2986088"/>
            <a:ext cx="12287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6149" name="Rectangle 6"/>
          <p:cNvSpPr>
            <a:spLocks noChangeArrowheads="1"/>
          </p:cNvSpPr>
          <p:nvPr/>
        </p:nvSpPr>
        <p:spPr bwMode="auto">
          <a:xfrm>
            <a:off x="1795463" y="2986088"/>
            <a:ext cx="1000125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sp>
        <p:nvSpPr>
          <p:cNvPr id="6150" name="Rectangle 21"/>
          <p:cNvSpPr>
            <a:spLocks noChangeArrowheads="1"/>
          </p:cNvSpPr>
          <p:nvPr/>
        </p:nvSpPr>
        <p:spPr bwMode="auto">
          <a:xfrm>
            <a:off x="838200" y="1290638"/>
            <a:ext cx="8077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Non-Value-Added Work</a:t>
            </a:r>
            <a:endParaRPr lang="en-US" altLang="en-US" dirty="0">
              <a:solidFill>
                <a:schemeClr val="tx2"/>
              </a:solidFill>
              <a:latin typeface="Verdan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948" y="2116548"/>
            <a:ext cx="5776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latin typeface="+mn-lt"/>
              </a:rPr>
              <a:t>Non-value-added work involves the consumption of resources (usually people or time) on activities that do not add business value to the final product or process.</a:t>
            </a:r>
          </a:p>
        </p:txBody>
      </p:sp>
      <p:sp>
        <p:nvSpPr>
          <p:cNvPr id="6152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9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4"/>
          <p:cNvGrpSpPr>
            <a:grpSpLocks/>
          </p:cNvGrpSpPr>
          <p:nvPr/>
        </p:nvGrpSpPr>
        <p:grpSpPr bwMode="auto">
          <a:xfrm>
            <a:off x="838200" y="1905000"/>
            <a:ext cx="5203825" cy="4419600"/>
            <a:chOff x="1752600" y="2286000"/>
            <a:chExt cx="5203825" cy="4419600"/>
          </a:xfrm>
        </p:grpSpPr>
        <p:sp>
          <p:nvSpPr>
            <p:cNvPr id="7174" name="Rectangle 2"/>
            <p:cNvSpPr>
              <a:spLocks noChangeArrowheads="1"/>
            </p:cNvSpPr>
            <p:nvPr/>
          </p:nvSpPr>
          <p:spPr bwMode="auto">
            <a:xfrm rot="-5400000">
              <a:off x="3735388" y="2284412"/>
              <a:ext cx="3219450" cy="322262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grpSp>
          <p:nvGrpSpPr>
            <p:cNvPr id="7175" name="Group 3"/>
            <p:cNvGrpSpPr>
              <a:grpSpLocks/>
            </p:cNvGrpSpPr>
            <p:nvPr/>
          </p:nvGrpSpPr>
          <p:grpSpPr bwMode="auto">
            <a:xfrm>
              <a:off x="3571875" y="2438400"/>
              <a:ext cx="3222625" cy="3219450"/>
              <a:chOff x="2250" y="1536"/>
              <a:chExt cx="2030" cy="2028"/>
            </a:xfrm>
          </p:grpSpPr>
          <p:sp>
            <p:nvSpPr>
              <p:cNvPr id="7190" name="Rectangle 4"/>
              <p:cNvSpPr>
                <a:spLocks noChangeArrowheads="1"/>
              </p:cNvSpPr>
              <p:nvPr/>
            </p:nvSpPr>
            <p:spPr bwMode="auto">
              <a:xfrm rot="-5400000">
                <a:off x="2251" y="1535"/>
                <a:ext cx="2028" cy="203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7191" name="Rectangle 5"/>
              <p:cNvSpPr>
                <a:spLocks noChangeArrowheads="1"/>
              </p:cNvSpPr>
              <p:nvPr/>
            </p:nvSpPr>
            <p:spPr bwMode="auto">
              <a:xfrm>
                <a:off x="2312" y="2592"/>
                <a:ext cx="912" cy="912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rgbClr val="FFFFC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7192" name="Rectangle 6"/>
              <p:cNvSpPr>
                <a:spLocks noChangeArrowheads="1"/>
              </p:cNvSpPr>
              <p:nvPr/>
            </p:nvSpPr>
            <p:spPr bwMode="auto">
              <a:xfrm>
                <a:off x="3296" y="2592"/>
                <a:ext cx="912" cy="912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rgbClr val="FFFFC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7193" name="Rectangle 7"/>
              <p:cNvSpPr>
                <a:spLocks noChangeArrowheads="1"/>
              </p:cNvSpPr>
              <p:nvPr/>
            </p:nvSpPr>
            <p:spPr bwMode="auto">
              <a:xfrm>
                <a:off x="2312" y="1600"/>
                <a:ext cx="912" cy="912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rgbClr val="FFFFC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7194" name="Rectangle 8"/>
              <p:cNvSpPr>
                <a:spLocks noChangeArrowheads="1"/>
              </p:cNvSpPr>
              <p:nvPr/>
            </p:nvSpPr>
            <p:spPr bwMode="auto">
              <a:xfrm>
                <a:off x="3296" y="1600"/>
                <a:ext cx="912" cy="912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rgbClr val="FFFFC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7176" name="Text Box 11"/>
            <p:cNvSpPr txBox="1">
              <a:spLocks noChangeArrowheads="1"/>
            </p:cNvSpPr>
            <p:nvPr/>
          </p:nvSpPr>
          <p:spPr bwMode="auto">
            <a:xfrm>
              <a:off x="1752600" y="3810000"/>
              <a:ext cx="860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800000"/>
                  </a:solidFill>
                </a:rPr>
                <a:t>Goal</a:t>
              </a:r>
            </a:p>
          </p:txBody>
        </p:sp>
        <p:sp>
          <p:nvSpPr>
            <p:cNvPr id="7177" name="Text Box 12"/>
            <p:cNvSpPr txBox="1">
              <a:spLocks noChangeArrowheads="1"/>
            </p:cNvSpPr>
            <p:nvPr/>
          </p:nvSpPr>
          <p:spPr bwMode="auto">
            <a:xfrm>
              <a:off x="4495800" y="6248400"/>
              <a:ext cx="1400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800000"/>
                  </a:solidFill>
                </a:rPr>
                <a:t>Solution</a:t>
              </a:r>
            </a:p>
          </p:txBody>
        </p:sp>
        <p:sp>
          <p:nvSpPr>
            <p:cNvPr id="7178" name="Text Box 13"/>
            <p:cNvSpPr txBox="1">
              <a:spLocks noChangeArrowheads="1"/>
            </p:cNvSpPr>
            <p:nvPr/>
          </p:nvSpPr>
          <p:spPr bwMode="auto">
            <a:xfrm>
              <a:off x="2608263" y="5292725"/>
              <a:ext cx="94773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buClrTx/>
                <a:buSzTx/>
                <a:buFontTx/>
                <a:buNone/>
              </a:pPr>
              <a:r>
                <a:rPr lang="en-US" altLang="en-US" sz="2000" b="1"/>
                <a:t>Clear</a:t>
              </a:r>
            </a:p>
          </p:txBody>
        </p:sp>
        <p:sp>
          <p:nvSpPr>
            <p:cNvPr id="7179" name="Text Box 14"/>
            <p:cNvSpPr txBox="1">
              <a:spLocks noChangeArrowheads="1"/>
            </p:cNvSpPr>
            <p:nvPr/>
          </p:nvSpPr>
          <p:spPr bwMode="auto">
            <a:xfrm>
              <a:off x="3562350" y="5689600"/>
              <a:ext cx="819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/>
                <a:t>Clear</a:t>
              </a:r>
            </a:p>
          </p:txBody>
        </p:sp>
        <p:sp>
          <p:nvSpPr>
            <p:cNvPr id="7180" name="Text Box 15"/>
            <p:cNvSpPr txBox="1">
              <a:spLocks noChangeArrowheads="1"/>
            </p:cNvSpPr>
            <p:nvPr/>
          </p:nvSpPr>
          <p:spPr bwMode="auto">
            <a:xfrm>
              <a:off x="6013450" y="5676900"/>
              <a:ext cx="8191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000" b="1"/>
                <a:t>Not</a:t>
              </a:r>
            </a:p>
            <a:p>
              <a:pPr algn="r"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000" b="1"/>
                <a:t>Clear</a:t>
              </a:r>
            </a:p>
          </p:txBody>
        </p:sp>
        <p:sp>
          <p:nvSpPr>
            <p:cNvPr id="7181" name="Text Box 16"/>
            <p:cNvSpPr txBox="1">
              <a:spLocks noChangeArrowheads="1"/>
            </p:cNvSpPr>
            <p:nvPr/>
          </p:nvSpPr>
          <p:spPr bwMode="auto">
            <a:xfrm>
              <a:off x="2667000" y="2400300"/>
              <a:ext cx="89217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000" b="1"/>
                <a:t>Not</a:t>
              </a:r>
            </a:p>
            <a:p>
              <a:pPr algn="r"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000" b="1"/>
                <a:t>Clear</a:t>
              </a:r>
            </a:p>
          </p:txBody>
        </p:sp>
        <p:sp>
          <p:nvSpPr>
            <p:cNvPr id="7182" name="Rectangle 17"/>
            <p:cNvSpPr>
              <a:spLocks noChangeArrowheads="1"/>
            </p:cNvSpPr>
            <p:nvPr/>
          </p:nvSpPr>
          <p:spPr bwMode="auto">
            <a:xfrm>
              <a:off x="3741738" y="5199063"/>
              <a:ext cx="3381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</a:rPr>
                <a:t>Q1</a:t>
              </a:r>
              <a:endParaRPr lang="en-US" altLang="en-US" sz="2000"/>
            </a:p>
          </p:txBody>
        </p:sp>
        <p:sp>
          <p:nvSpPr>
            <p:cNvPr id="7183" name="Rectangle 18"/>
            <p:cNvSpPr>
              <a:spLocks noChangeArrowheads="1"/>
            </p:cNvSpPr>
            <p:nvPr/>
          </p:nvSpPr>
          <p:spPr bwMode="auto">
            <a:xfrm>
              <a:off x="6273800" y="5181600"/>
              <a:ext cx="3381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</a:rPr>
                <a:t>Q2</a:t>
              </a:r>
              <a:endParaRPr lang="en-US" altLang="en-US" sz="2000"/>
            </a:p>
          </p:txBody>
        </p:sp>
        <p:sp>
          <p:nvSpPr>
            <p:cNvPr id="7184" name="Rectangle 19"/>
            <p:cNvSpPr>
              <a:spLocks noChangeArrowheads="1"/>
            </p:cNvSpPr>
            <p:nvPr/>
          </p:nvSpPr>
          <p:spPr bwMode="auto">
            <a:xfrm>
              <a:off x="6273800" y="2603500"/>
              <a:ext cx="3381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</a:rPr>
                <a:t>Q3</a:t>
              </a:r>
              <a:endParaRPr lang="en-US" altLang="en-US" sz="2000"/>
            </a:p>
          </p:txBody>
        </p:sp>
        <p:sp>
          <p:nvSpPr>
            <p:cNvPr id="7185" name="Rectangle 20"/>
            <p:cNvSpPr>
              <a:spLocks noChangeArrowheads="1"/>
            </p:cNvSpPr>
            <p:nvPr/>
          </p:nvSpPr>
          <p:spPr bwMode="auto">
            <a:xfrm>
              <a:off x="3741738" y="2603500"/>
              <a:ext cx="3381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</a:rPr>
                <a:t>Q4</a:t>
              </a:r>
              <a:endParaRPr lang="en-US" altLang="en-US" sz="2000"/>
            </a:p>
          </p:txBody>
        </p:sp>
        <p:sp>
          <p:nvSpPr>
            <p:cNvPr id="7186" name="Line 21"/>
            <p:cNvSpPr>
              <a:spLocks noChangeShapeType="1"/>
            </p:cNvSpPr>
            <p:nvPr/>
          </p:nvSpPr>
          <p:spPr bwMode="auto">
            <a:xfrm flipV="1">
              <a:off x="4110038" y="2995613"/>
              <a:ext cx="2087562" cy="2133600"/>
            </a:xfrm>
            <a:prstGeom prst="line">
              <a:avLst/>
            </a:prstGeom>
            <a:noFill/>
            <a:ln w="53975">
              <a:solidFill>
                <a:srgbClr val="DA00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Freeform 22"/>
            <p:cNvSpPr>
              <a:spLocks/>
            </p:cNvSpPr>
            <p:nvPr/>
          </p:nvSpPr>
          <p:spPr bwMode="auto">
            <a:xfrm>
              <a:off x="5942013" y="2919413"/>
              <a:ext cx="331787" cy="336550"/>
            </a:xfrm>
            <a:custGeom>
              <a:avLst/>
              <a:gdLst>
                <a:gd name="T0" fmla="*/ 0 w 418"/>
                <a:gd name="T1" fmla="*/ 2147483647 h 423"/>
                <a:gd name="T2" fmla="*/ 2147483647 w 418"/>
                <a:gd name="T3" fmla="*/ 0 h 423"/>
                <a:gd name="T4" fmla="*/ 2147483647 w 418"/>
                <a:gd name="T5" fmla="*/ 2147483647 h 423"/>
                <a:gd name="T6" fmla="*/ 0 w 418"/>
                <a:gd name="T7" fmla="*/ 2147483647 h 4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8"/>
                <a:gd name="T13" fmla="*/ 0 h 423"/>
                <a:gd name="T14" fmla="*/ 418 w 418"/>
                <a:gd name="T15" fmla="*/ 423 h 4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8" h="423">
                  <a:moveTo>
                    <a:pt x="0" y="257"/>
                  </a:moveTo>
                  <a:lnTo>
                    <a:pt x="418" y="0"/>
                  </a:lnTo>
                  <a:lnTo>
                    <a:pt x="169" y="42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DA0030"/>
            </a:solidFill>
            <a:ln w="53975">
              <a:solidFill>
                <a:srgbClr val="DA003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Rectangle 23"/>
            <p:cNvSpPr>
              <a:spLocks noChangeArrowheads="1"/>
            </p:cNvSpPr>
            <p:nvPr/>
          </p:nvSpPr>
          <p:spPr bwMode="auto">
            <a:xfrm rot="18780000" flipH="1">
              <a:off x="4167981" y="4109245"/>
              <a:ext cx="2232025" cy="487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3200" b="1">
                  <a:solidFill>
                    <a:srgbClr val="DA0030"/>
                  </a:solidFill>
                </a:rPr>
                <a:t>Uncertainty</a:t>
              </a:r>
              <a:endParaRPr lang="en-US" altLang="en-US" sz="3200" b="1"/>
            </a:p>
          </p:txBody>
        </p:sp>
        <p:sp>
          <p:nvSpPr>
            <p:cNvPr id="7189" name="Rectangle 24"/>
            <p:cNvSpPr>
              <a:spLocks noChangeArrowheads="1"/>
            </p:cNvSpPr>
            <p:nvPr/>
          </p:nvSpPr>
          <p:spPr bwMode="auto">
            <a:xfrm rot="18780000" flipH="1">
              <a:off x="3798094" y="3659981"/>
              <a:ext cx="2187575" cy="487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3200" b="1">
                  <a:solidFill>
                    <a:srgbClr val="DA0030"/>
                  </a:solidFill>
                </a:rPr>
                <a:t>Complexity</a:t>
              </a:r>
              <a:endParaRPr lang="en-US" altLang="en-US" sz="3200" b="1"/>
            </a:p>
          </p:txBody>
        </p:sp>
      </p:grpSp>
      <p:sp>
        <p:nvSpPr>
          <p:cNvPr id="7171" name="Rectangle 26"/>
          <p:cNvSpPr>
            <a:spLocks noChangeArrowheads="1"/>
          </p:cNvSpPr>
          <p:nvPr/>
        </p:nvSpPr>
        <p:spPr bwMode="auto">
          <a:xfrm>
            <a:off x="838200" y="1290638"/>
            <a:ext cx="800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The Complexity/Uncertainty Domain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7172" name="TextBox 25"/>
          <p:cNvSpPr txBox="1">
            <a:spLocks noChangeArrowheads="1"/>
          </p:cNvSpPr>
          <p:nvPr/>
        </p:nvSpPr>
        <p:spPr bwMode="auto">
          <a:xfrm>
            <a:off x="6248400" y="5305425"/>
            <a:ext cx="2667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>
                <a:cs typeface="Arial" panose="020B0604020202020204" pitchFamily="34" charset="0"/>
              </a:rPr>
              <a:t>   </a:t>
            </a:r>
            <a:r>
              <a:rPr lang="en-US" altLang="en-US">
                <a:cs typeface="Arial" panose="020B0604020202020204" pitchFamily="34" charset="0"/>
              </a:rPr>
              <a:t>Requirements</a:t>
            </a:r>
          </a:p>
          <a:p>
            <a:pPr eaLnBrk="1" hangingPunct="1"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>
                <a:cs typeface="Arial" panose="020B0604020202020204" pitchFamily="34" charset="0"/>
              </a:rPr>
              <a:t>  Flexibility</a:t>
            </a:r>
          </a:p>
          <a:p>
            <a:pPr eaLnBrk="1" hangingPunct="1"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>
                <a:cs typeface="Arial" panose="020B0604020202020204" pitchFamily="34" charset="0"/>
              </a:rPr>
              <a:t>  Adaptability</a:t>
            </a:r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0" y="2682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3600" b="1" dirty="0">
                <a:solidFill>
                  <a:schemeClr val="accent1"/>
                </a:solidFill>
              </a:rPr>
              <a:t> </a:t>
            </a: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33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 rot="-5400000">
            <a:off x="3735388" y="2284412"/>
            <a:ext cx="3219450" cy="32226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3571875" y="2438400"/>
            <a:ext cx="3222625" cy="3219450"/>
            <a:chOff x="2250" y="1536"/>
            <a:chExt cx="2030" cy="2028"/>
          </a:xfrm>
        </p:grpSpPr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 rot="-5400000">
              <a:off x="2251" y="1535"/>
              <a:ext cx="2028" cy="20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8212" name="Rectangle 5"/>
            <p:cNvSpPr>
              <a:spLocks noChangeArrowheads="1"/>
            </p:cNvSpPr>
            <p:nvPr/>
          </p:nvSpPr>
          <p:spPr bwMode="auto">
            <a:xfrm>
              <a:off x="2312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8213" name="Rectangle 6"/>
            <p:cNvSpPr>
              <a:spLocks noChangeArrowheads="1"/>
            </p:cNvSpPr>
            <p:nvPr/>
          </p:nvSpPr>
          <p:spPr bwMode="auto">
            <a:xfrm>
              <a:off x="3296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8214" name="Rectangle 7"/>
            <p:cNvSpPr>
              <a:spLocks noChangeArrowheads="1"/>
            </p:cNvSpPr>
            <p:nvPr/>
          </p:nvSpPr>
          <p:spPr bwMode="auto">
            <a:xfrm>
              <a:off x="2312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8215" name="Rectangle 8"/>
            <p:cNvSpPr>
              <a:spLocks noChangeArrowheads="1"/>
            </p:cNvSpPr>
            <p:nvPr/>
          </p:nvSpPr>
          <p:spPr bwMode="auto">
            <a:xfrm>
              <a:off x="3296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</p:grpSp>
      <p:sp>
        <p:nvSpPr>
          <p:cNvPr id="8196" name="Line 10"/>
          <p:cNvSpPr>
            <a:spLocks noChangeShapeType="1"/>
          </p:cNvSpPr>
          <p:nvPr/>
        </p:nvSpPr>
        <p:spPr bwMode="auto">
          <a:xfrm flipV="1">
            <a:off x="4110038" y="2995613"/>
            <a:ext cx="2087562" cy="2133600"/>
          </a:xfrm>
          <a:prstGeom prst="line">
            <a:avLst/>
          </a:prstGeom>
          <a:noFill/>
          <a:ln w="53975">
            <a:solidFill>
              <a:srgbClr val="DA00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" name="Freeform 11"/>
          <p:cNvSpPr>
            <a:spLocks/>
          </p:cNvSpPr>
          <p:nvPr/>
        </p:nvSpPr>
        <p:spPr bwMode="auto">
          <a:xfrm>
            <a:off x="5942013" y="2919413"/>
            <a:ext cx="331787" cy="336550"/>
          </a:xfrm>
          <a:custGeom>
            <a:avLst/>
            <a:gdLst>
              <a:gd name="T0" fmla="*/ 0 w 418"/>
              <a:gd name="T1" fmla="*/ 2147483647 h 423"/>
              <a:gd name="T2" fmla="*/ 2147483647 w 418"/>
              <a:gd name="T3" fmla="*/ 0 h 423"/>
              <a:gd name="T4" fmla="*/ 2147483647 w 418"/>
              <a:gd name="T5" fmla="*/ 2147483647 h 423"/>
              <a:gd name="T6" fmla="*/ 0 w 418"/>
              <a:gd name="T7" fmla="*/ 2147483647 h 423"/>
              <a:gd name="T8" fmla="*/ 0 60000 65536"/>
              <a:gd name="T9" fmla="*/ 0 60000 65536"/>
              <a:gd name="T10" fmla="*/ 0 60000 65536"/>
              <a:gd name="T11" fmla="*/ 0 60000 65536"/>
              <a:gd name="T12" fmla="*/ 0 w 418"/>
              <a:gd name="T13" fmla="*/ 0 h 423"/>
              <a:gd name="T14" fmla="*/ 418 w 418"/>
              <a:gd name="T15" fmla="*/ 423 h 4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" h="423">
                <a:moveTo>
                  <a:pt x="0" y="257"/>
                </a:moveTo>
                <a:lnTo>
                  <a:pt x="418" y="0"/>
                </a:lnTo>
                <a:lnTo>
                  <a:pt x="169" y="423"/>
                </a:lnTo>
                <a:lnTo>
                  <a:pt x="0" y="257"/>
                </a:lnTo>
                <a:close/>
              </a:path>
            </a:pathLst>
          </a:custGeom>
          <a:solidFill>
            <a:srgbClr val="DA0030"/>
          </a:solidFill>
          <a:ln w="53975">
            <a:solidFill>
              <a:srgbClr val="DA003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Rectangle 12"/>
          <p:cNvSpPr>
            <a:spLocks noChangeArrowheads="1"/>
          </p:cNvSpPr>
          <p:nvPr/>
        </p:nvSpPr>
        <p:spPr bwMode="auto">
          <a:xfrm rot="18780000" flipH="1">
            <a:off x="4191794" y="4672807"/>
            <a:ext cx="85725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3200" b="1">
                <a:solidFill>
                  <a:srgbClr val="DA0030"/>
                </a:solidFill>
              </a:rPr>
              <a:t>Risk</a:t>
            </a:r>
            <a:endParaRPr lang="en-US" altLang="en-US" sz="3200"/>
          </a:p>
        </p:txBody>
      </p:sp>
      <p:sp>
        <p:nvSpPr>
          <p:cNvPr id="8199" name="Text Box 14"/>
          <p:cNvSpPr txBox="1">
            <a:spLocks noChangeArrowheads="1"/>
          </p:cNvSpPr>
          <p:nvPr/>
        </p:nvSpPr>
        <p:spPr bwMode="auto">
          <a:xfrm>
            <a:off x="1752600" y="381000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Goal</a:t>
            </a:r>
          </a:p>
        </p:txBody>
      </p:sp>
      <p:sp>
        <p:nvSpPr>
          <p:cNvPr id="8200" name="Text Box 15"/>
          <p:cNvSpPr txBox="1">
            <a:spLocks noChangeArrowheads="1"/>
          </p:cNvSpPr>
          <p:nvPr/>
        </p:nvSpPr>
        <p:spPr bwMode="auto">
          <a:xfrm>
            <a:off x="4495800" y="6248400"/>
            <a:ext cx="140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Solution</a:t>
            </a:r>
          </a:p>
        </p:txBody>
      </p:sp>
      <p:sp>
        <p:nvSpPr>
          <p:cNvPr id="8201" name="Text Box 16"/>
          <p:cNvSpPr txBox="1">
            <a:spLocks noChangeArrowheads="1"/>
          </p:cNvSpPr>
          <p:nvPr/>
        </p:nvSpPr>
        <p:spPr bwMode="auto">
          <a:xfrm>
            <a:off x="2608263" y="5292725"/>
            <a:ext cx="947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8202" name="Text Box 17"/>
          <p:cNvSpPr txBox="1">
            <a:spLocks noChangeArrowheads="1"/>
          </p:cNvSpPr>
          <p:nvPr/>
        </p:nvSpPr>
        <p:spPr bwMode="auto">
          <a:xfrm>
            <a:off x="3562350" y="5689600"/>
            <a:ext cx="81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8203" name="Text Box 18"/>
          <p:cNvSpPr txBox="1">
            <a:spLocks noChangeArrowheads="1"/>
          </p:cNvSpPr>
          <p:nvPr/>
        </p:nvSpPr>
        <p:spPr bwMode="auto">
          <a:xfrm>
            <a:off x="6013450" y="5676900"/>
            <a:ext cx="81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8204" name="Text Box 19"/>
          <p:cNvSpPr txBox="1">
            <a:spLocks noChangeArrowheads="1"/>
          </p:cNvSpPr>
          <p:nvPr/>
        </p:nvSpPr>
        <p:spPr bwMode="auto">
          <a:xfrm>
            <a:off x="2667000" y="2400300"/>
            <a:ext cx="892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8205" name="Rectangle 20"/>
          <p:cNvSpPr>
            <a:spLocks noChangeArrowheads="1"/>
          </p:cNvSpPr>
          <p:nvPr/>
        </p:nvSpPr>
        <p:spPr bwMode="auto">
          <a:xfrm>
            <a:off x="3741738" y="5199063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Q1</a:t>
            </a:r>
            <a:endParaRPr lang="en-US" altLang="en-US" sz="2000"/>
          </a:p>
        </p:txBody>
      </p:sp>
      <p:sp>
        <p:nvSpPr>
          <p:cNvPr id="8206" name="Rectangle 21"/>
          <p:cNvSpPr>
            <a:spLocks noChangeArrowheads="1"/>
          </p:cNvSpPr>
          <p:nvPr/>
        </p:nvSpPr>
        <p:spPr bwMode="auto">
          <a:xfrm>
            <a:off x="6273800" y="51816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Q2</a:t>
            </a:r>
            <a:endParaRPr lang="en-US" altLang="en-US" sz="2000"/>
          </a:p>
        </p:txBody>
      </p:sp>
      <p:sp>
        <p:nvSpPr>
          <p:cNvPr id="8207" name="Rectangle 22"/>
          <p:cNvSpPr>
            <a:spLocks noChangeArrowheads="1"/>
          </p:cNvSpPr>
          <p:nvPr/>
        </p:nvSpPr>
        <p:spPr bwMode="auto">
          <a:xfrm>
            <a:off x="6273800" y="26035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Q3</a:t>
            </a:r>
            <a:endParaRPr lang="en-US" altLang="en-US" sz="2000"/>
          </a:p>
        </p:txBody>
      </p:sp>
      <p:sp>
        <p:nvSpPr>
          <p:cNvPr id="8208" name="Rectangle 23"/>
          <p:cNvSpPr>
            <a:spLocks noChangeArrowheads="1"/>
          </p:cNvSpPr>
          <p:nvPr/>
        </p:nvSpPr>
        <p:spPr bwMode="auto">
          <a:xfrm>
            <a:off x="3741738" y="2603500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Q4</a:t>
            </a:r>
            <a:endParaRPr lang="en-US" altLang="en-US" sz="2000"/>
          </a:p>
        </p:txBody>
      </p:sp>
      <p:sp>
        <p:nvSpPr>
          <p:cNvPr id="8209" name="Rectangle 25"/>
          <p:cNvSpPr>
            <a:spLocks noChangeArrowheads="1"/>
          </p:cNvSpPr>
          <p:nvPr/>
        </p:nvSpPr>
        <p:spPr bwMode="auto">
          <a:xfrm>
            <a:off x="838200" y="1290638"/>
            <a:ext cx="800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Risk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8210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9BC51-D27F-44C8-A9E8-085C05A8801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15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 rot="-5400000">
            <a:off x="3735388" y="2284412"/>
            <a:ext cx="3219450" cy="32226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3571875" y="2438400"/>
            <a:ext cx="3222625" cy="3219450"/>
            <a:chOff x="2250" y="1536"/>
            <a:chExt cx="2030" cy="2028"/>
          </a:xfrm>
        </p:grpSpPr>
        <p:sp>
          <p:nvSpPr>
            <p:cNvPr id="9236" name="Rectangle 4"/>
            <p:cNvSpPr>
              <a:spLocks noChangeArrowheads="1"/>
            </p:cNvSpPr>
            <p:nvPr/>
          </p:nvSpPr>
          <p:spPr bwMode="auto">
            <a:xfrm rot="-5400000">
              <a:off x="2251" y="1535"/>
              <a:ext cx="2028" cy="20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9237" name="Rectangle 5"/>
            <p:cNvSpPr>
              <a:spLocks noChangeArrowheads="1"/>
            </p:cNvSpPr>
            <p:nvPr/>
          </p:nvSpPr>
          <p:spPr bwMode="auto">
            <a:xfrm>
              <a:off x="2312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9238" name="Rectangle 6"/>
            <p:cNvSpPr>
              <a:spLocks noChangeArrowheads="1"/>
            </p:cNvSpPr>
            <p:nvPr/>
          </p:nvSpPr>
          <p:spPr bwMode="auto">
            <a:xfrm>
              <a:off x="3296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9239" name="Rectangle 7"/>
            <p:cNvSpPr>
              <a:spLocks noChangeArrowheads="1"/>
            </p:cNvSpPr>
            <p:nvPr/>
          </p:nvSpPr>
          <p:spPr bwMode="auto">
            <a:xfrm>
              <a:off x="2312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9240" name="Rectangle 8"/>
            <p:cNvSpPr>
              <a:spLocks noChangeArrowheads="1"/>
            </p:cNvSpPr>
            <p:nvPr/>
          </p:nvSpPr>
          <p:spPr bwMode="auto">
            <a:xfrm>
              <a:off x="3296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</p:grpSp>
      <p:sp>
        <p:nvSpPr>
          <p:cNvPr id="9220" name="Line 11"/>
          <p:cNvSpPr>
            <a:spLocks noChangeShapeType="1"/>
          </p:cNvSpPr>
          <p:nvPr/>
        </p:nvSpPr>
        <p:spPr bwMode="auto">
          <a:xfrm flipV="1">
            <a:off x="4135438" y="2959100"/>
            <a:ext cx="2111375" cy="2157413"/>
          </a:xfrm>
          <a:prstGeom prst="line">
            <a:avLst/>
          </a:prstGeom>
          <a:noFill/>
          <a:ln w="53975">
            <a:solidFill>
              <a:srgbClr val="DA00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1" name="Freeform 12"/>
          <p:cNvSpPr>
            <a:spLocks/>
          </p:cNvSpPr>
          <p:nvPr/>
        </p:nvSpPr>
        <p:spPr bwMode="auto">
          <a:xfrm>
            <a:off x="5967413" y="2906713"/>
            <a:ext cx="331787" cy="336550"/>
          </a:xfrm>
          <a:custGeom>
            <a:avLst/>
            <a:gdLst>
              <a:gd name="T0" fmla="*/ 0 w 418"/>
              <a:gd name="T1" fmla="*/ 2147483647 h 423"/>
              <a:gd name="T2" fmla="*/ 2147483647 w 418"/>
              <a:gd name="T3" fmla="*/ 0 h 423"/>
              <a:gd name="T4" fmla="*/ 2147483647 w 418"/>
              <a:gd name="T5" fmla="*/ 2147483647 h 423"/>
              <a:gd name="T6" fmla="*/ 0 w 418"/>
              <a:gd name="T7" fmla="*/ 2147483647 h 423"/>
              <a:gd name="T8" fmla="*/ 0 60000 65536"/>
              <a:gd name="T9" fmla="*/ 0 60000 65536"/>
              <a:gd name="T10" fmla="*/ 0 60000 65536"/>
              <a:gd name="T11" fmla="*/ 0 60000 65536"/>
              <a:gd name="T12" fmla="*/ 0 w 418"/>
              <a:gd name="T13" fmla="*/ 0 h 423"/>
              <a:gd name="T14" fmla="*/ 418 w 418"/>
              <a:gd name="T15" fmla="*/ 423 h 4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" h="423">
                <a:moveTo>
                  <a:pt x="0" y="257"/>
                </a:moveTo>
                <a:lnTo>
                  <a:pt x="418" y="0"/>
                </a:lnTo>
                <a:lnTo>
                  <a:pt x="169" y="423"/>
                </a:lnTo>
                <a:lnTo>
                  <a:pt x="0" y="257"/>
                </a:lnTo>
                <a:close/>
              </a:path>
            </a:pathLst>
          </a:custGeom>
          <a:solidFill>
            <a:srgbClr val="DA0030"/>
          </a:solidFill>
          <a:ln w="53975">
            <a:solidFill>
              <a:srgbClr val="DA003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22" name="Rectangle 13"/>
          <p:cNvSpPr>
            <a:spLocks noChangeArrowheads="1"/>
          </p:cNvSpPr>
          <p:nvPr/>
        </p:nvSpPr>
        <p:spPr bwMode="auto">
          <a:xfrm rot="18780000" flipH="1">
            <a:off x="3867944" y="4042569"/>
            <a:ext cx="27273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3200" b="1">
                <a:solidFill>
                  <a:srgbClr val="DA0030"/>
                </a:solidFill>
              </a:rPr>
              <a:t>Cohesiveness</a:t>
            </a:r>
            <a:endParaRPr lang="en-US" altLang="en-US" sz="3200"/>
          </a:p>
        </p:txBody>
      </p:sp>
      <p:sp>
        <p:nvSpPr>
          <p:cNvPr id="9223" name="Text Box 14"/>
          <p:cNvSpPr txBox="1">
            <a:spLocks noChangeArrowheads="1"/>
          </p:cNvSpPr>
          <p:nvPr/>
        </p:nvSpPr>
        <p:spPr bwMode="auto">
          <a:xfrm>
            <a:off x="1752600" y="381000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Goal</a:t>
            </a:r>
          </a:p>
        </p:txBody>
      </p:sp>
      <p:sp>
        <p:nvSpPr>
          <p:cNvPr id="9224" name="Text Box 15"/>
          <p:cNvSpPr txBox="1">
            <a:spLocks noChangeArrowheads="1"/>
          </p:cNvSpPr>
          <p:nvPr/>
        </p:nvSpPr>
        <p:spPr bwMode="auto">
          <a:xfrm>
            <a:off x="4495800" y="6248400"/>
            <a:ext cx="140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Solution</a:t>
            </a:r>
          </a:p>
        </p:txBody>
      </p:sp>
      <p:sp>
        <p:nvSpPr>
          <p:cNvPr id="9225" name="Text Box 16"/>
          <p:cNvSpPr txBox="1">
            <a:spLocks noChangeArrowheads="1"/>
          </p:cNvSpPr>
          <p:nvPr/>
        </p:nvSpPr>
        <p:spPr bwMode="auto">
          <a:xfrm>
            <a:off x="2608263" y="5292725"/>
            <a:ext cx="947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9226" name="Text Box 17"/>
          <p:cNvSpPr txBox="1">
            <a:spLocks noChangeArrowheads="1"/>
          </p:cNvSpPr>
          <p:nvPr/>
        </p:nvSpPr>
        <p:spPr bwMode="auto">
          <a:xfrm>
            <a:off x="3562350" y="5689600"/>
            <a:ext cx="81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9227" name="Text Box 18"/>
          <p:cNvSpPr txBox="1">
            <a:spLocks noChangeArrowheads="1"/>
          </p:cNvSpPr>
          <p:nvPr/>
        </p:nvSpPr>
        <p:spPr bwMode="auto">
          <a:xfrm>
            <a:off x="6013450" y="5676900"/>
            <a:ext cx="81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9228" name="Text Box 19"/>
          <p:cNvSpPr txBox="1">
            <a:spLocks noChangeArrowheads="1"/>
          </p:cNvSpPr>
          <p:nvPr/>
        </p:nvSpPr>
        <p:spPr bwMode="auto">
          <a:xfrm>
            <a:off x="2667000" y="2400300"/>
            <a:ext cx="892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9229" name="Rectangle 20"/>
          <p:cNvSpPr>
            <a:spLocks noChangeArrowheads="1"/>
          </p:cNvSpPr>
          <p:nvPr/>
        </p:nvSpPr>
        <p:spPr bwMode="auto">
          <a:xfrm>
            <a:off x="3741738" y="5199063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Q1</a:t>
            </a:r>
            <a:endParaRPr lang="en-US" altLang="en-US" sz="2000"/>
          </a:p>
        </p:txBody>
      </p:sp>
      <p:sp>
        <p:nvSpPr>
          <p:cNvPr id="9230" name="Rectangle 21"/>
          <p:cNvSpPr>
            <a:spLocks noChangeArrowheads="1"/>
          </p:cNvSpPr>
          <p:nvPr/>
        </p:nvSpPr>
        <p:spPr bwMode="auto">
          <a:xfrm>
            <a:off x="6273800" y="51816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Q2</a:t>
            </a:r>
            <a:endParaRPr lang="en-US" altLang="en-US" sz="2000"/>
          </a:p>
        </p:txBody>
      </p:sp>
      <p:sp>
        <p:nvSpPr>
          <p:cNvPr id="9231" name="Rectangle 22"/>
          <p:cNvSpPr>
            <a:spLocks noChangeArrowheads="1"/>
          </p:cNvSpPr>
          <p:nvPr/>
        </p:nvSpPr>
        <p:spPr bwMode="auto">
          <a:xfrm>
            <a:off x="6273800" y="26035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Q3</a:t>
            </a:r>
            <a:endParaRPr lang="en-US" altLang="en-US" sz="2000"/>
          </a:p>
        </p:txBody>
      </p:sp>
      <p:sp>
        <p:nvSpPr>
          <p:cNvPr id="9232" name="Rectangle 23"/>
          <p:cNvSpPr>
            <a:spLocks noChangeArrowheads="1"/>
          </p:cNvSpPr>
          <p:nvPr/>
        </p:nvSpPr>
        <p:spPr bwMode="auto">
          <a:xfrm>
            <a:off x="3741738" y="2603500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Q4</a:t>
            </a:r>
            <a:endParaRPr lang="en-US" altLang="en-US" sz="2000"/>
          </a:p>
        </p:txBody>
      </p:sp>
      <p:sp>
        <p:nvSpPr>
          <p:cNvPr id="9233" name="Rectangle 24"/>
          <p:cNvSpPr>
            <a:spLocks noChangeArrowheads="1"/>
          </p:cNvSpPr>
          <p:nvPr/>
        </p:nvSpPr>
        <p:spPr bwMode="auto">
          <a:xfrm rot="18780000" flipH="1">
            <a:off x="3801269" y="4269582"/>
            <a:ext cx="106045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3200" b="1">
                <a:solidFill>
                  <a:srgbClr val="DA0030"/>
                </a:solidFill>
              </a:rPr>
              <a:t>Team</a:t>
            </a:r>
            <a:endParaRPr lang="en-US" altLang="en-US" sz="3200"/>
          </a:p>
        </p:txBody>
      </p:sp>
      <p:sp>
        <p:nvSpPr>
          <p:cNvPr id="9234" name="Rectangle 26"/>
          <p:cNvSpPr>
            <a:spLocks noChangeArrowheads="1"/>
          </p:cNvSpPr>
          <p:nvPr/>
        </p:nvSpPr>
        <p:spPr bwMode="auto">
          <a:xfrm>
            <a:off x="838200" y="1365250"/>
            <a:ext cx="68580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Team Cohesiveness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9235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15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 rot="-5400000">
            <a:off x="3735388" y="2284412"/>
            <a:ext cx="3219450" cy="32226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3571875" y="2438400"/>
            <a:ext cx="3222625" cy="3219450"/>
            <a:chOff x="2250" y="1536"/>
            <a:chExt cx="2030" cy="2028"/>
          </a:xfrm>
        </p:grpSpPr>
        <p:sp>
          <p:nvSpPr>
            <p:cNvPr id="10259" name="Rectangle 4"/>
            <p:cNvSpPr>
              <a:spLocks noChangeArrowheads="1"/>
            </p:cNvSpPr>
            <p:nvPr/>
          </p:nvSpPr>
          <p:spPr bwMode="auto">
            <a:xfrm rot="-5400000">
              <a:off x="2251" y="1535"/>
              <a:ext cx="2028" cy="20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312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0261" name="Rectangle 6"/>
            <p:cNvSpPr>
              <a:spLocks noChangeArrowheads="1"/>
            </p:cNvSpPr>
            <p:nvPr/>
          </p:nvSpPr>
          <p:spPr bwMode="auto">
            <a:xfrm>
              <a:off x="3296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0262" name="Rectangle 7"/>
            <p:cNvSpPr>
              <a:spLocks noChangeArrowheads="1"/>
            </p:cNvSpPr>
            <p:nvPr/>
          </p:nvSpPr>
          <p:spPr bwMode="auto">
            <a:xfrm>
              <a:off x="2312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0263" name="Rectangle 8"/>
            <p:cNvSpPr>
              <a:spLocks noChangeArrowheads="1"/>
            </p:cNvSpPr>
            <p:nvPr/>
          </p:nvSpPr>
          <p:spPr bwMode="auto">
            <a:xfrm>
              <a:off x="3296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</p:grpSp>
      <p:sp>
        <p:nvSpPr>
          <p:cNvPr id="10244" name="Line 11"/>
          <p:cNvSpPr>
            <a:spLocks noChangeShapeType="1"/>
          </p:cNvSpPr>
          <p:nvPr/>
        </p:nvSpPr>
        <p:spPr bwMode="auto">
          <a:xfrm flipV="1">
            <a:off x="4160838" y="2997200"/>
            <a:ext cx="2087562" cy="2133600"/>
          </a:xfrm>
          <a:prstGeom prst="line">
            <a:avLst/>
          </a:prstGeom>
          <a:noFill/>
          <a:ln w="53975">
            <a:solidFill>
              <a:srgbClr val="DA00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Freeform 12"/>
          <p:cNvSpPr>
            <a:spLocks/>
          </p:cNvSpPr>
          <p:nvPr/>
        </p:nvSpPr>
        <p:spPr bwMode="auto">
          <a:xfrm>
            <a:off x="5992813" y="2921000"/>
            <a:ext cx="331787" cy="336550"/>
          </a:xfrm>
          <a:custGeom>
            <a:avLst/>
            <a:gdLst>
              <a:gd name="T0" fmla="*/ 0 w 418"/>
              <a:gd name="T1" fmla="*/ 2147483647 h 423"/>
              <a:gd name="T2" fmla="*/ 2147483647 w 418"/>
              <a:gd name="T3" fmla="*/ 0 h 423"/>
              <a:gd name="T4" fmla="*/ 2147483647 w 418"/>
              <a:gd name="T5" fmla="*/ 2147483647 h 423"/>
              <a:gd name="T6" fmla="*/ 0 w 418"/>
              <a:gd name="T7" fmla="*/ 2147483647 h 423"/>
              <a:gd name="T8" fmla="*/ 0 60000 65536"/>
              <a:gd name="T9" fmla="*/ 0 60000 65536"/>
              <a:gd name="T10" fmla="*/ 0 60000 65536"/>
              <a:gd name="T11" fmla="*/ 0 60000 65536"/>
              <a:gd name="T12" fmla="*/ 0 w 418"/>
              <a:gd name="T13" fmla="*/ 0 h 423"/>
              <a:gd name="T14" fmla="*/ 418 w 418"/>
              <a:gd name="T15" fmla="*/ 423 h 4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" h="423">
                <a:moveTo>
                  <a:pt x="0" y="257"/>
                </a:moveTo>
                <a:lnTo>
                  <a:pt x="418" y="0"/>
                </a:lnTo>
                <a:lnTo>
                  <a:pt x="169" y="423"/>
                </a:lnTo>
                <a:lnTo>
                  <a:pt x="0" y="257"/>
                </a:lnTo>
                <a:close/>
              </a:path>
            </a:pathLst>
          </a:custGeom>
          <a:solidFill>
            <a:srgbClr val="DA0030"/>
          </a:solidFill>
          <a:ln w="53975">
            <a:solidFill>
              <a:srgbClr val="DA003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6" name="Rectangle 13"/>
          <p:cNvSpPr>
            <a:spLocks noChangeArrowheads="1"/>
          </p:cNvSpPr>
          <p:nvPr/>
        </p:nvSpPr>
        <p:spPr bwMode="auto">
          <a:xfrm rot="18780000" flipH="1">
            <a:off x="3663156" y="4013995"/>
            <a:ext cx="32924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3200" b="1">
                <a:solidFill>
                  <a:srgbClr val="DA0030"/>
                </a:solidFill>
              </a:rPr>
              <a:t>Communications</a:t>
            </a:r>
            <a:endParaRPr lang="en-US" altLang="en-US" sz="3200"/>
          </a:p>
        </p:txBody>
      </p:sp>
      <p:sp>
        <p:nvSpPr>
          <p:cNvPr id="10247" name="Text Box 14"/>
          <p:cNvSpPr txBox="1">
            <a:spLocks noChangeArrowheads="1"/>
          </p:cNvSpPr>
          <p:nvPr/>
        </p:nvSpPr>
        <p:spPr bwMode="auto">
          <a:xfrm>
            <a:off x="1752600" y="381000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Goal</a:t>
            </a:r>
          </a:p>
        </p:txBody>
      </p:sp>
      <p:sp>
        <p:nvSpPr>
          <p:cNvPr id="10248" name="Text Box 15"/>
          <p:cNvSpPr txBox="1">
            <a:spLocks noChangeArrowheads="1"/>
          </p:cNvSpPr>
          <p:nvPr/>
        </p:nvSpPr>
        <p:spPr bwMode="auto">
          <a:xfrm>
            <a:off x="4495800" y="6248400"/>
            <a:ext cx="140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Solution</a:t>
            </a:r>
          </a:p>
        </p:txBody>
      </p:sp>
      <p:sp>
        <p:nvSpPr>
          <p:cNvPr id="10249" name="Text Box 16"/>
          <p:cNvSpPr txBox="1">
            <a:spLocks noChangeArrowheads="1"/>
          </p:cNvSpPr>
          <p:nvPr/>
        </p:nvSpPr>
        <p:spPr bwMode="auto">
          <a:xfrm>
            <a:off x="2608263" y="5292725"/>
            <a:ext cx="947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0250" name="Text Box 17"/>
          <p:cNvSpPr txBox="1">
            <a:spLocks noChangeArrowheads="1"/>
          </p:cNvSpPr>
          <p:nvPr/>
        </p:nvSpPr>
        <p:spPr bwMode="auto">
          <a:xfrm>
            <a:off x="3562350" y="5689600"/>
            <a:ext cx="81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0251" name="Text Box 18"/>
          <p:cNvSpPr txBox="1">
            <a:spLocks noChangeArrowheads="1"/>
          </p:cNvSpPr>
          <p:nvPr/>
        </p:nvSpPr>
        <p:spPr bwMode="auto">
          <a:xfrm>
            <a:off x="6013450" y="5676900"/>
            <a:ext cx="81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0252" name="Text Box 19"/>
          <p:cNvSpPr txBox="1">
            <a:spLocks noChangeArrowheads="1"/>
          </p:cNvSpPr>
          <p:nvPr/>
        </p:nvSpPr>
        <p:spPr bwMode="auto">
          <a:xfrm>
            <a:off x="2667000" y="2400300"/>
            <a:ext cx="892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0253" name="Rectangle 20"/>
          <p:cNvSpPr>
            <a:spLocks noChangeArrowheads="1"/>
          </p:cNvSpPr>
          <p:nvPr/>
        </p:nvSpPr>
        <p:spPr bwMode="auto">
          <a:xfrm>
            <a:off x="3741738" y="5199063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Q1</a:t>
            </a:r>
            <a:endParaRPr lang="en-US" altLang="en-US" sz="2000"/>
          </a:p>
        </p:txBody>
      </p:sp>
      <p:sp>
        <p:nvSpPr>
          <p:cNvPr id="10254" name="Rectangle 21"/>
          <p:cNvSpPr>
            <a:spLocks noChangeArrowheads="1"/>
          </p:cNvSpPr>
          <p:nvPr/>
        </p:nvSpPr>
        <p:spPr bwMode="auto">
          <a:xfrm>
            <a:off x="6273800" y="51816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Q2</a:t>
            </a:r>
            <a:endParaRPr lang="en-US" altLang="en-US" sz="2000"/>
          </a:p>
        </p:txBody>
      </p:sp>
      <p:sp>
        <p:nvSpPr>
          <p:cNvPr id="10255" name="Rectangle 22"/>
          <p:cNvSpPr>
            <a:spLocks noChangeArrowheads="1"/>
          </p:cNvSpPr>
          <p:nvPr/>
        </p:nvSpPr>
        <p:spPr bwMode="auto">
          <a:xfrm>
            <a:off x="6273800" y="26035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Q3</a:t>
            </a:r>
            <a:endParaRPr lang="en-US" altLang="en-US" sz="2000"/>
          </a:p>
        </p:txBody>
      </p:sp>
      <p:sp>
        <p:nvSpPr>
          <p:cNvPr id="10256" name="Rectangle 23"/>
          <p:cNvSpPr>
            <a:spLocks noChangeArrowheads="1"/>
          </p:cNvSpPr>
          <p:nvPr/>
        </p:nvSpPr>
        <p:spPr bwMode="auto">
          <a:xfrm>
            <a:off x="3741738" y="2603500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Q4</a:t>
            </a:r>
            <a:endParaRPr lang="en-US" altLang="en-US" sz="2000"/>
          </a:p>
        </p:txBody>
      </p:sp>
      <p:sp>
        <p:nvSpPr>
          <p:cNvPr id="10257" name="Rectangle 25"/>
          <p:cNvSpPr>
            <a:spLocks noChangeArrowheads="1"/>
          </p:cNvSpPr>
          <p:nvPr/>
        </p:nvSpPr>
        <p:spPr bwMode="auto">
          <a:xfrm>
            <a:off x="838200" y="1365250"/>
            <a:ext cx="80010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Communications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0258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11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410200" y="5765800"/>
            <a:ext cx="3800475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sz="2000" dirty="0">
                <a:latin typeface="+mn-lt"/>
              </a:rPr>
              <a:t>   </a:t>
            </a:r>
            <a:r>
              <a:rPr lang="en-US" dirty="0">
                <a:latin typeface="+mn-lt"/>
              </a:rPr>
              <a:t>Client comfort zone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dirty="0">
                <a:latin typeface="+mn-lt"/>
              </a:rPr>
              <a:t>  Ownership by the client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dirty="0">
                <a:latin typeface="+mn-lt"/>
              </a:rPr>
              <a:t>  Client sign-off</a:t>
            </a:r>
          </a:p>
        </p:txBody>
      </p:sp>
      <p:grpSp>
        <p:nvGrpSpPr>
          <p:cNvPr id="11267" name="Group 25"/>
          <p:cNvGrpSpPr>
            <a:grpSpLocks/>
          </p:cNvGrpSpPr>
          <p:nvPr/>
        </p:nvGrpSpPr>
        <p:grpSpPr bwMode="auto">
          <a:xfrm>
            <a:off x="762000" y="1905000"/>
            <a:ext cx="5203825" cy="4419600"/>
            <a:chOff x="914400" y="1905001"/>
            <a:chExt cx="5203825" cy="4419600"/>
          </a:xfrm>
        </p:grpSpPr>
        <p:sp>
          <p:nvSpPr>
            <p:cNvPr id="11270" name="Rectangle 2"/>
            <p:cNvSpPr>
              <a:spLocks noChangeArrowheads="1"/>
            </p:cNvSpPr>
            <p:nvPr/>
          </p:nvSpPr>
          <p:spPr bwMode="auto">
            <a:xfrm rot="-5400000">
              <a:off x="2897188" y="1903413"/>
              <a:ext cx="3219450" cy="322262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grpSp>
          <p:nvGrpSpPr>
            <p:cNvPr id="11271" name="Group 3"/>
            <p:cNvGrpSpPr>
              <a:grpSpLocks/>
            </p:cNvGrpSpPr>
            <p:nvPr/>
          </p:nvGrpSpPr>
          <p:grpSpPr bwMode="auto">
            <a:xfrm>
              <a:off x="2733675" y="2057401"/>
              <a:ext cx="3222625" cy="3219450"/>
              <a:chOff x="2250" y="1536"/>
              <a:chExt cx="2030" cy="2028"/>
            </a:xfrm>
          </p:grpSpPr>
          <p:sp>
            <p:nvSpPr>
              <p:cNvPr id="11286" name="Rectangle 4"/>
              <p:cNvSpPr>
                <a:spLocks noChangeArrowheads="1"/>
              </p:cNvSpPr>
              <p:nvPr/>
            </p:nvSpPr>
            <p:spPr bwMode="auto">
              <a:xfrm rot="-5400000">
                <a:off x="2251" y="1535"/>
                <a:ext cx="2028" cy="203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7" name="Rectangle 5"/>
              <p:cNvSpPr>
                <a:spLocks noChangeArrowheads="1"/>
              </p:cNvSpPr>
              <p:nvPr/>
            </p:nvSpPr>
            <p:spPr bwMode="auto">
              <a:xfrm>
                <a:off x="2312" y="2592"/>
                <a:ext cx="912" cy="912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rgbClr val="FFFFC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8" name="Rectangle 6"/>
              <p:cNvSpPr>
                <a:spLocks noChangeArrowheads="1"/>
              </p:cNvSpPr>
              <p:nvPr/>
            </p:nvSpPr>
            <p:spPr bwMode="auto">
              <a:xfrm>
                <a:off x="3296" y="2592"/>
                <a:ext cx="912" cy="912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rgbClr val="FFFFC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89" name="Rectangle 7"/>
              <p:cNvSpPr>
                <a:spLocks noChangeArrowheads="1"/>
              </p:cNvSpPr>
              <p:nvPr/>
            </p:nvSpPr>
            <p:spPr bwMode="auto">
              <a:xfrm>
                <a:off x="2312" y="1600"/>
                <a:ext cx="912" cy="912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rgbClr val="FFFFC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11290" name="Rectangle 8"/>
              <p:cNvSpPr>
                <a:spLocks noChangeArrowheads="1"/>
              </p:cNvSpPr>
              <p:nvPr/>
            </p:nvSpPr>
            <p:spPr bwMode="auto">
              <a:xfrm>
                <a:off x="3296" y="1600"/>
                <a:ext cx="912" cy="912"/>
              </a:xfrm>
              <a:prstGeom prst="rect">
                <a:avLst/>
              </a:prstGeom>
              <a:solidFill>
                <a:srgbClr val="FFFFCC"/>
              </a:solidFill>
              <a:ln w="38100">
                <a:solidFill>
                  <a:srgbClr val="FFFFCC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buClr>
                    <a:schemeClr val="folHlink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buClr>
                    <a:schemeClr val="folHlink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buClr>
                    <a:schemeClr val="hlink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5000"/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SzTx/>
                  <a:buFontTx/>
                  <a:buNone/>
                </a:pPr>
                <a:endParaRPr lang="en-US" altLang="en-US"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11272" name="Line 11"/>
            <p:cNvSpPr>
              <a:spLocks noChangeShapeType="1"/>
            </p:cNvSpPr>
            <p:nvPr/>
          </p:nvSpPr>
          <p:spPr bwMode="auto">
            <a:xfrm flipV="1">
              <a:off x="3233738" y="2692401"/>
              <a:ext cx="2087562" cy="2133600"/>
            </a:xfrm>
            <a:prstGeom prst="line">
              <a:avLst/>
            </a:prstGeom>
            <a:noFill/>
            <a:ln w="53975">
              <a:solidFill>
                <a:srgbClr val="DA003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3" name="Freeform 12"/>
            <p:cNvSpPr>
              <a:spLocks/>
            </p:cNvSpPr>
            <p:nvPr/>
          </p:nvSpPr>
          <p:spPr bwMode="auto">
            <a:xfrm>
              <a:off x="5065713" y="2616201"/>
              <a:ext cx="331787" cy="336550"/>
            </a:xfrm>
            <a:custGeom>
              <a:avLst/>
              <a:gdLst>
                <a:gd name="T0" fmla="*/ 0 w 418"/>
                <a:gd name="T1" fmla="*/ 2147483647 h 423"/>
                <a:gd name="T2" fmla="*/ 2147483647 w 418"/>
                <a:gd name="T3" fmla="*/ 0 h 423"/>
                <a:gd name="T4" fmla="*/ 2147483647 w 418"/>
                <a:gd name="T5" fmla="*/ 2147483647 h 423"/>
                <a:gd name="T6" fmla="*/ 0 w 418"/>
                <a:gd name="T7" fmla="*/ 2147483647 h 4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8"/>
                <a:gd name="T13" fmla="*/ 0 h 423"/>
                <a:gd name="T14" fmla="*/ 418 w 418"/>
                <a:gd name="T15" fmla="*/ 423 h 4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8" h="423">
                  <a:moveTo>
                    <a:pt x="0" y="257"/>
                  </a:moveTo>
                  <a:lnTo>
                    <a:pt x="418" y="0"/>
                  </a:lnTo>
                  <a:lnTo>
                    <a:pt x="169" y="42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rgbClr val="DA0030"/>
            </a:solidFill>
            <a:ln w="53975">
              <a:solidFill>
                <a:srgbClr val="DA003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4" name="Rectangle 13"/>
            <p:cNvSpPr>
              <a:spLocks noChangeArrowheads="1"/>
            </p:cNvSpPr>
            <p:nvPr/>
          </p:nvSpPr>
          <p:spPr bwMode="auto">
            <a:xfrm rot="18855369" flipH="1">
              <a:off x="3160713" y="3763964"/>
              <a:ext cx="2366962" cy="487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3200" b="1">
                  <a:solidFill>
                    <a:srgbClr val="DA0030"/>
                  </a:solidFill>
                </a:rPr>
                <a:t>Involvement</a:t>
              </a:r>
              <a:endParaRPr lang="en-US" altLang="en-US" sz="3200"/>
            </a:p>
          </p:txBody>
        </p:sp>
        <p:sp>
          <p:nvSpPr>
            <p:cNvPr id="11275" name="Text Box 14"/>
            <p:cNvSpPr txBox="1">
              <a:spLocks noChangeArrowheads="1"/>
            </p:cNvSpPr>
            <p:nvPr/>
          </p:nvSpPr>
          <p:spPr bwMode="auto">
            <a:xfrm>
              <a:off x="914400" y="3429001"/>
              <a:ext cx="8604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800000"/>
                  </a:solidFill>
                </a:rPr>
                <a:t>Goal</a:t>
              </a:r>
            </a:p>
          </p:txBody>
        </p:sp>
        <p:sp>
          <p:nvSpPr>
            <p:cNvPr id="11276" name="Text Box 15"/>
            <p:cNvSpPr txBox="1">
              <a:spLocks noChangeArrowheads="1"/>
            </p:cNvSpPr>
            <p:nvPr/>
          </p:nvSpPr>
          <p:spPr bwMode="auto">
            <a:xfrm>
              <a:off x="3657600" y="5867401"/>
              <a:ext cx="14001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b="1">
                  <a:solidFill>
                    <a:srgbClr val="800000"/>
                  </a:solidFill>
                </a:rPr>
                <a:t>Solution</a:t>
              </a:r>
            </a:p>
          </p:txBody>
        </p:sp>
        <p:sp>
          <p:nvSpPr>
            <p:cNvPr id="11277" name="Text Box 16"/>
            <p:cNvSpPr txBox="1">
              <a:spLocks noChangeArrowheads="1"/>
            </p:cNvSpPr>
            <p:nvPr/>
          </p:nvSpPr>
          <p:spPr bwMode="auto">
            <a:xfrm>
              <a:off x="1770063" y="4911726"/>
              <a:ext cx="94773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buClrTx/>
                <a:buSzTx/>
                <a:buFontTx/>
                <a:buNone/>
              </a:pPr>
              <a:r>
                <a:rPr lang="en-US" altLang="en-US" sz="2000" b="1"/>
                <a:t>Clear</a:t>
              </a:r>
            </a:p>
          </p:txBody>
        </p:sp>
        <p:sp>
          <p:nvSpPr>
            <p:cNvPr id="11278" name="Text Box 17"/>
            <p:cNvSpPr txBox="1">
              <a:spLocks noChangeArrowheads="1"/>
            </p:cNvSpPr>
            <p:nvPr/>
          </p:nvSpPr>
          <p:spPr bwMode="auto">
            <a:xfrm>
              <a:off x="2724150" y="5308601"/>
              <a:ext cx="819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/>
                <a:t>Clear</a:t>
              </a:r>
            </a:p>
          </p:txBody>
        </p:sp>
        <p:sp>
          <p:nvSpPr>
            <p:cNvPr id="11279" name="Text Box 18"/>
            <p:cNvSpPr txBox="1">
              <a:spLocks noChangeArrowheads="1"/>
            </p:cNvSpPr>
            <p:nvPr/>
          </p:nvSpPr>
          <p:spPr bwMode="auto">
            <a:xfrm>
              <a:off x="5175250" y="5295901"/>
              <a:ext cx="8191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000" b="1"/>
                <a:t>Not</a:t>
              </a:r>
            </a:p>
            <a:p>
              <a:pPr algn="r"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000" b="1"/>
                <a:t>Clear</a:t>
              </a:r>
            </a:p>
          </p:txBody>
        </p:sp>
        <p:sp>
          <p:nvSpPr>
            <p:cNvPr id="11280" name="Text Box 19"/>
            <p:cNvSpPr txBox="1">
              <a:spLocks noChangeArrowheads="1"/>
            </p:cNvSpPr>
            <p:nvPr/>
          </p:nvSpPr>
          <p:spPr bwMode="auto">
            <a:xfrm>
              <a:off x="1828800" y="2019301"/>
              <a:ext cx="89217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000" b="1"/>
                <a:t>Not</a:t>
              </a:r>
            </a:p>
            <a:p>
              <a:pPr algn="r" eaLnBrk="1" hangingPunct="1">
                <a:lnSpc>
                  <a:spcPct val="90000"/>
                </a:lnSpc>
                <a:buClrTx/>
                <a:buSzTx/>
                <a:buFontTx/>
                <a:buNone/>
              </a:pPr>
              <a:r>
                <a:rPr lang="en-US" altLang="en-US" sz="2000" b="1"/>
                <a:t>Clear</a:t>
              </a:r>
            </a:p>
          </p:txBody>
        </p:sp>
        <p:sp>
          <p:nvSpPr>
            <p:cNvPr id="11281" name="Rectangle 20"/>
            <p:cNvSpPr>
              <a:spLocks noChangeArrowheads="1"/>
            </p:cNvSpPr>
            <p:nvPr/>
          </p:nvSpPr>
          <p:spPr bwMode="auto">
            <a:xfrm>
              <a:off x="2903538" y="4818064"/>
              <a:ext cx="3381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</a:rPr>
                <a:t>Q1</a:t>
              </a:r>
              <a:endParaRPr lang="en-US" altLang="en-US" sz="2000"/>
            </a:p>
          </p:txBody>
        </p:sp>
        <p:sp>
          <p:nvSpPr>
            <p:cNvPr id="11282" name="Rectangle 21"/>
            <p:cNvSpPr>
              <a:spLocks noChangeArrowheads="1"/>
            </p:cNvSpPr>
            <p:nvPr/>
          </p:nvSpPr>
          <p:spPr bwMode="auto">
            <a:xfrm>
              <a:off x="5435600" y="4800601"/>
              <a:ext cx="3381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</a:rPr>
                <a:t>Q2</a:t>
              </a:r>
              <a:endParaRPr lang="en-US" altLang="en-US" sz="2000"/>
            </a:p>
          </p:txBody>
        </p:sp>
        <p:sp>
          <p:nvSpPr>
            <p:cNvPr id="11283" name="Rectangle 22"/>
            <p:cNvSpPr>
              <a:spLocks noChangeArrowheads="1"/>
            </p:cNvSpPr>
            <p:nvPr/>
          </p:nvSpPr>
          <p:spPr bwMode="auto">
            <a:xfrm>
              <a:off x="5435600" y="2222501"/>
              <a:ext cx="3381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</a:rPr>
                <a:t>Q3</a:t>
              </a:r>
              <a:endParaRPr lang="en-US" altLang="en-US" sz="2000"/>
            </a:p>
          </p:txBody>
        </p:sp>
        <p:sp>
          <p:nvSpPr>
            <p:cNvPr id="11284" name="Rectangle 23"/>
            <p:cNvSpPr>
              <a:spLocks noChangeArrowheads="1"/>
            </p:cNvSpPr>
            <p:nvPr/>
          </p:nvSpPr>
          <p:spPr bwMode="auto">
            <a:xfrm>
              <a:off x="2903538" y="2222501"/>
              <a:ext cx="3381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2000" b="1">
                  <a:solidFill>
                    <a:srgbClr val="000000"/>
                  </a:solidFill>
                </a:rPr>
                <a:t>Q4</a:t>
              </a:r>
              <a:endParaRPr lang="en-US" altLang="en-US" sz="2000"/>
            </a:p>
          </p:txBody>
        </p:sp>
        <p:sp>
          <p:nvSpPr>
            <p:cNvPr id="11285" name="Rectangle 24"/>
            <p:cNvSpPr>
              <a:spLocks noChangeArrowheads="1"/>
            </p:cNvSpPr>
            <p:nvPr/>
          </p:nvSpPr>
          <p:spPr bwMode="auto">
            <a:xfrm rot="18855369" flipH="1">
              <a:off x="3378994" y="3444083"/>
              <a:ext cx="1136650" cy="493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en-US" sz="3200" b="1">
                  <a:solidFill>
                    <a:srgbClr val="DA0030"/>
                  </a:solidFill>
                </a:rPr>
                <a:t>Client</a:t>
              </a:r>
              <a:endParaRPr lang="en-US" altLang="en-US" sz="3200"/>
            </a:p>
          </p:txBody>
        </p:sp>
      </p:grpSp>
      <p:sp>
        <p:nvSpPr>
          <p:cNvPr id="11268" name="Rectangle 26"/>
          <p:cNvSpPr>
            <a:spLocks noChangeArrowheads="1"/>
          </p:cNvSpPr>
          <p:nvPr/>
        </p:nvSpPr>
        <p:spPr bwMode="auto">
          <a:xfrm>
            <a:off x="838200" y="1365250"/>
            <a:ext cx="80010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Client Involvement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F9BC51-D27F-44C8-A9E8-085C05A8801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41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 rot="-5400000">
            <a:off x="3735388" y="2284412"/>
            <a:ext cx="3219450" cy="32226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3571875" y="2438400"/>
            <a:ext cx="3222625" cy="3219450"/>
            <a:chOff x="2250" y="1536"/>
            <a:chExt cx="2030" cy="2028"/>
          </a:xfrm>
        </p:grpSpPr>
        <p:sp>
          <p:nvSpPr>
            <p:cNvPr id="12307" name="Rectangle 4"/>
            <p:cNvSpPr>
              <a:spLocks noChangeArrowheads="1"/>
            </p:cNvSpPr>
            <p:nvPr/>
          </p:nvSpPr>
          <p:spPr bwMode="auto">
            <a:xfrm rot="-5400000">
              <a:off x="2251" y="1535"/>
              <a:ext cx="2028" cy="20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2308" name="Rectangle 5"/>
            <p:cNvSpPr>
              <a:spLocks noChangeArrowheads="1"/>
            </p:cNvSpPr>
            <p:nvPr/>
          </p:nvSpPr>
          <p:spPr bwMode="auto">
            <a:xfrm>
              <a:off x="2312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2309" name="Rectangle 6"/>
            <p:cNvSpPr>
              <a:spLocks noChangeArrowheads="1"/>
            </p:cNvSpPr>
            <p:nvPr/>
          </p:nvSpPr>
          <p:spPr bwMode="auto">
            <a:xfrm>
              <a:off x="3296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2310" name="Rectangle 7"/>
            <p:cNvSpPr>
              <a:spLocks noChangeArrowheads="1"/>
            </p:cNvSpPr>
            <p:nvPr/>
          </p:nvSpPr>
          <p:spPr bwMode="auto">
            <a:xfrm>
              <a:off x="2312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2311" name="Rectangle 8"/>
            <p:cNvSpPr>
              <a:spLocks noChangeArrowheads="1"/>
            </p:cNvSpPr>
            <p:nvPr/>
          </p:nvSpPr>
          <p:spPr bwMode="auto">
            <a:xfrm>
              <a:off x="3296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</p:grpSp>
      <p:sp>
        <p:nvSpPr>
          <p:cNvPr id="12292" name="Line 11"/>
          <p:cNvSpPr>
            <a:spLocks noChangeShapeType="1"/>
          </p:cNvSpPr>
          <p:nvPr/>
        </p:nvSpPr>
        <p:spPr bwMode="auto">
          <a:xfrm flipV="1">
            <a:off x="4135438" y="2987675"/>
            <a:ext cx="2087562" cy="2133600"/>
          </a:xfrm>
          <a:prstGeom prst="line">
            <a:avLst/>
          </a:prstGeom>
          <a:noFill/>
          <a:ln w="53975">
            <a:solidFill>
              <a:srgbClr val="DA00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3" name="Freeform 12"/>
          <p:cNvSpPr>
            <a:spLocks/>
          </p:cNvSpPr>
          <p:nvPr/>
        </p:nvSpPr>
        <p:spPr bwMode="auto">
          <a:xfrm>
            <a:off x="5942013" y="2940050"/>
            <a:ext cx="331787" cy="336550"/>
          </a:xfrm>
          <a:custGeom>
            <a:avLst/>
            <a:gdLst>
              <a:gd name="T0" fmla="*/ 0 w 418"/>
              <a:gd name="T1" fmla="*/ 2147483647 h 423"/>
              <a:gd name="T2" fmla="*/ 2147483647 w 418"/>
              <a:gd name="T3" fmla="*/ 0 h 423"/>
              <a:gd name="T4" fmla="*/ 2147483647 w 418"/>
              <a:gd name="T5" fmla="*/ 2147483647 h 423"/>
              <a:gd name="T6" fmla="*/ 0 w 418"/>
              <a:gd name="T7" fmla="*/ 2147483647 h 423"/>
              <a:gd name="T8" fmla="*/ 0 60000 65536"/>
              <a:gd name="T9" fmla="*/ 0 60000 65536"/>
              <a:gd name="T10" fmla="*/ 0 60000 65536"/>
              <a:gd name="T11" fmla="*/ 0 60000 65536"/>
              <a:gd name="T12" fmla="*/ 0 w 418"/>
              <a:gd name="T13" fmla="*/ 0 h 423"/>
              <a:gd name="T14" fmla="*/ 418 w 418"/>
              <a:gd name="T15" fmla="*/ 423 h 4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" h="423">
                <a:moveTo>
                  <a:pt x="0" y="257"/>
                </a:moveTo>
                <a:lnTo>
                  <a:pt x="418" y="0"/>
                </a:lnTo>
                <a:lnTo>
                  <a:pt x="169" y="423"/>
                </a:lnTo>
                <a:lnTo>
                  <a:pt x="0" y="257"/>
                </a:lnTo>
                <a:close/>
              </a:path>
            </a:pathLst>
          </a:custGeom>
          <a:solidFill>
            <a:srgbClr val="DA0030"/>
          </a:solidFill>
          <a:ln w="53975">
            <a:solidFill>
              <a:srgbClr val="DA003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4" name="Rectangle 13"/>
          <p:cNvSpPr>
            <a:spLocks noChangeArrowheads="1"/>
          </p:cNvSpPr>
          <p:nvPr/>
        </p:nvSpPr>
        <p:spPr bwMode="auto">
          <a:xfrm rot="18855369" flipH="1">
            <a:off x="3984625" y="4038600"/>
            <a:ext cx="25495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3200" b="1">
                <a:solidFill>
                  <a:srgbClr val="DA0030"/>
                </a:solidFill>
              </a:rPr>
              <a:t>Specification</a:t>
            </a:r>
            <a:endParaRPr lang="en-US" altLang="en-US" sz="3200"/>
          </a:p>
        </p:txBody>
      </p:sp>
      <p:sp>
        <p:nvSpPr>
          <p:cNvPr id="12295" name="Text Box 14"/>
          <p:cNvSpPr txBox="1">
            <a:spLocks noChangeArrowheads="1"/>
          </p:cNvSpPr>
          <p:nvPr/>
        </p:nvSpPr>
        <p:spPr bwMode="auto">
          <a:xfrm>
            <a:off x="1752600" y="381000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Goal</a:t>
            </a:r>
          </a:p>
        </p:txBody>
      </p:sp>
      <p:sp>
        <p:nvSpPr>
          <p:cNvPr id="12296" name="Text Box 15"/>
          <p:cNvSpPr txBox="1">
            <a:spLocks noChangeArrowheads="1"/>
          </p:cNvSpPr>
          <p:nvPr/>
        </p:nvSpPr>
        <p:spPr bwMode="auto">
          <a:xfrm>
            <a:off x="4495800" y="6248400"/>
            <a:ext cx="140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Solution</a:t>
            </a:r>
          </a:p>
        </p:txBody>
      </p:sp>
      <p:sp>
        <p:nvSpPr>
          <p:cNvPr id="12297" name="Text Box 16"/>
          <p:cNvSpPr txBox="1">
            <a:spLocks noChangeArrowheads="1"/>
          </p:cNvSpPr>
          <p:nvPr/>
        </p:nvSpPr>
        <p:spPr bwMode="auto">
          <a:xfrm>
            <a:off x="2608263" y="5292725"/>
            <a:ext cx="947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2298" name="Text Box 17"/>
          <p:cNvSpPr txBox="1">
            <a:spLocks noChangeArrowheads="1"/>
          </p:cNvSpPr>
          <p:nvPr/>
        </p:nvSpPr>
        <p:spPr bwMode="auto">
          <a:xfrm>
            <a:off x="3562350" y="5689600"/>
            <a:ext cx="81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2299" name="Text Box 18"/>
          <p:cNvSpPr txBox="1">
            <a:spLocks noChangeArrowheads="1"/>
          </p:cNvSpPr>
          <p:nvPr/>
        </p:nvSpPr>
        <p:spPr bwMode="auto">
          <a:xfrm>
            <a:off x="6013450" y="5676900"/>
            <a:ext cx="81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2300" name="Text Box 19"/>
          <p:cNvSpPr txBox="1">
            <a:spLocks noChangeArrowheads="1"/>
          </p:cNvSpPr>
          <p:nvPr/>
        </p:nvSpPr>
        <p:spPr bwMode="auto">
          <a:xfrm>
            <a:off x="2667000" y="2400300"/>
            <a:ext cx="892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2301" name="Rectangle 20"/>
          <p:cNvSpPr>
            <a:spLocks noChangeArrowheads="1"/>
          </p:cNvSpPr>
          <p:nvPr/>
        </p:nvSpPr>
        <p:spPr bwMode="auto">
          <a:xfrm>
            <a:off x="3741738" y="5199063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Q1</a:t>
            </a:r>
            <a:endParaRPr lang="en-US" altLang="en-US" sz="2000"/>
          </a:p>
        </p:txBody>
      </p:sp>
      <p:sp>
        <p:nvSpPr>
          <p:cNvPr id="12302" name="Rectangle 21"/>
          <p:cNvSpPr>
            <a:spLocks noChangeArrowheads="1"/>
          </p:cNvSpPr>
          <p:nvPr/>
        </p:nvSpPr>
        <p:spPr bwMode="auto">
          <a:xfrm>
            <a:off x="6273800" y="51816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Q2</a:t>
            </a:r>
            <a:endParaRPr lang="en-US" altLang="en-US" sz="2000"/>
          </a:p>
        </p:txBody>
      </p:sp>
      <p:sp>
        <p:nvSpPr>
          <p:cNvPr id="12303" name="Rectangle 22"/>
          <p:cNvSpPr>
            <a:spLocks noChangeArrowheads="1"/>
          </p:cNvSpPr>
          <p:nvPr/>
        </p:nvSpPr>
        <p:spPr bwMode="auto">
          <a:xfrm>
            <a:off x="6273800" y="26035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Q3</a:t>
            </a:r>
            <a:endParaRPr lang="en-US" altLang="en-US" sz="2000"/>
          </a:p>
        </p:txBody>
      </p:sp>
      <p:sp>
        <p:nvSpPr>
          <p:cNvPr id="12304" name="Rectangle 23"/>
          <p:cNvSpPr>
            <a:spLocks noChangeArrowheads="1"/>
          </p:cNvSpPr>
          <p:nvPr/>
        </p:nvSpPr>
        <p:spPr bwMode="auto">
          <a:xfrm>
            <a:off x="3741738" y="2603500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Q4</a:t>
            </a:r>
            <a:endParaRPr lang="en-US" altLang="en-US" sz="2000"/>
          </a:p>
        </p:txBody>
      </p:sp>
      <p:sp>
        <p:nvSpPr>
          <p:cNvPr id="12305" name="Rectangle 25"/>
          <p:cNvSpPr>
            <a:spLocks noChangeArrowheads="1"/>
          </p:cNvSpPr>
          <p:nvPr/>
        </p:nvSpPr>
        <p:spPr bwMode="auto">
          <a:xfrm>
            <a:off x="838200" y="1290638"/>
            <a:ext cx="6858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Specification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2306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25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Resultado de imagem para dark yellow background">
            <a:extLst>
              <a:ext uri="{FF2B5EF4-FFF2-40B4-BE49-F238E27FC236}">
                <a16:creationId xmlns:a16="http://schemas.microsoft.com/office/drawing/2014/main" xmlns="" id="{C505E520-D520-42E2-9E6E-EE929404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" y="868018"/>
            <a:ext cx="9134465" cy="51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1CAD8F7-F907-4B3B-B96A-1D7D801E6642}"/>
              </a:ext>
            </a:extLst>
          </p:cNvPr>
          <p:cNvCxnSpPr/>
          <p:nvPr/>
        </p:nvCxnSpPr>
        <p:spPr>
          <a:xfrm>
            <a:off x="5903842" y="1278584"/>
            <a:ext cx="32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E3B8E66-1CB6-44C1-A6F0-E2241814151F}"/>
              </a:ext>
            </a:extLst>
          </p:cNvPr>
          <p:cNvSpPr/>
          <p:nvPr/>
        </p:nvSpPr>
        <p:spPr>
          <a:xfrm>
            <a:off x="3567410" y="58198"/>
            <a:ext cx="3747790" cy="763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dirty="0" smtClean="0">
                <a:solidFill>
                  <a:schemeClr val="tx1"/>
                </a:solidFill>
              </a:rPr>
              <a:t>3.1 Project Management Methodologies</a:t>
            </a:r>
            <a:endParaRPr lang="pt-BR" sz="22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6BAEC332-5ADB-41EE-B0B5-DE040DB5FB2C}"/>
              </a:ext>
            </a:extLst>
          </p:cNvPr>
          <p:cNvSpPr/>
          <p:nvPr/>
        </p:nvSpPr>
        <p:spPr>
          <a:xfrm>
            <a:off x="64220" y="734886"/>
            <a:ext cx="3165455" cy="87188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dirty="0"/>
              <a:t>In waterfall life cycle, the scope is defined at the beginning of the project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F58161BC-FA3C-42D0-8C32-11367C2CA4DE}"/>
              </a:ext>
            </a:extLst>
          </p:cNvPr>
          <p:cNvSpPr/>
          <p:nvPr/>
        </p:nvSpPr>
        <p:spPr>
          <a:xfrm>
            <a:off x="6037939" y="1141163"/>
            <a:ext cx="3284289" cy="829476"/>
          </a:xfrm>
          <a:prstGeom prst="round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dirty="0"/>
              <a:t>In agile life cycle the scope is developed progressively over many interations</a:t>
            </a:r>
          </a:p>
        </p:txBody>
      </p:sp>
      <p:pic>
        <p:nvPicPr>
          <p:cNvPr id="18" name="Picture 2" descr="Resultado de imagem para alert icon png">
            <a:extLst>
              <a:ext uri="{FF2B5EF4-FFF2-40B4-BE49-F238E27FC236}">
                <a16:creationId xmlns:a16="http://schemas.microsoft.com/office/drawing/2014/main" xmlns="" id="{511FE3FA-42CC-401D-8DBE-B96051AA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097" y="608817"/>
            <a:ext cx="552778" cy="55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xmlns="" id="{F0A9879D-D924-4BB8-B259-8FEA8A395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413" y="1606767"/>
            <a:ext cx="633775" cy="6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5D173D99-36EA-47DC-AC35-81377C0AF56E}"/>
              </a:ext>
            </a:extLst>
          </p:cNvPr>
          <p:cNvSpPr/>
          <p:nvPr/>
        </p:nvSpPr>
        <p:spPr>
          <a:xfrm>
            <a:off x="64220" y="2785188"/>
            <a:ext cx="4320000" cy="7100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pt-BR" dirty="0"/>
              <a:t>The Scope is baselined and can only be changed through formal change control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2ECC5948-2DEB-42E1-89BB-D24EF03CC7EE}"/>
              </a:ext>
            </a:extLst>
          </p:cNvPr>
          <p:cNvSpPr/>
          <p:nvPr/>
        </p:nvSpPr>
        <p:spPr>
          <a:xfrm>
            <a:off x="106383" y="4230107"/>
            <a:ext cx="4320000" cy="8492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pt-BR" dirty="0"/>
              <a:t>Requirements are collected, scope is defined, and WBS is created once during the planning phase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F8FD428A-0C10-4D67-AE96-7E48E7984D53}"/>
              </a:ext>
            </a:extLst>
          </p:cNvPr>
          <p:cNvSpPr/>
          <p:nvPr/>
        </p:nvSpPr>
        <p:spPr>
          <a:xfrm>
            <a:off x="140784" y="5115872"/>
            <a:ext cx="4320000" cy="9749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pt-BR" dirty="0"/>
              <a:t>The Scope Baseline is used during the Monitoring and Controlling phase to prevent ‘scope creep’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FCBD18D1-DE00-4EE1-BBBA-A4B67A5939DA}"/>
              </a:ext>
            </a:extLst>
          </p:cNvPr>
          <p:cNvSpPr/>
          <p:nvPr/>
        </p:nvSpPr>
        <p:spPr>
          <a:xfrm>
            <a:off x="77472" y="6127305"/>
            <a:ext cx="4320000" cy="70154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pt-BR" dirty="0"/>
              <a:t>The process of </a:t>
            </a:r>
            <a:r>
              <a:rPr lang="pt-BR" dirty="0" smtClean="0"/>
              <a:t>Validating </a:t>
            </a:r>
            <a:r>
              <a:rPr lang="pt-BR" dirty="0"/>
              <a:t>Scope is performed </a:t>
            </a:r>
            <a:r>
              <a:rPr lang="pt-BR" dirty="0" smtClean="0"/>
              <a:t>at </a:t>
            </a:r>
            <a:r>
              <a:rPr lang="pt-BR" dirty="0"/>
              <a:t>the end of each deliverable phase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1CD160F-A669-404C-BB1C-49F23A23EBF7}"/>
              </a:ext>
            </a:extLst>
          </p:cNvPr>
          <p:cNvSpPr/>
          <p:nvPr/>
        </p:nvSpPr>
        <p:spPr>
          <a:xfrm>
            <a:off x="64220" y="3439568"/>
            <a:ext cx="4320000" cy="82998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pt-BR" dirty="0"/>
              <a:t>The contribution of the sakeholders/sponsor it is before the baseline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7657A798-524B-4FE0-B48B-89D239F0D274}"/>
              </a:ext>
            </a:extLst>
          </p:cNvPr>
          <p:cNvSpPr/>
          <p:nvPr/>
        </p:nvSpPr>
        <p:spPr>
          <a:xfrm>
            <a:off x="64220" y="2401842"/>
            <a:ext cx="4320000" cy="50365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dirty="0"/>
              <a:t>Predictive life cycles</a:t>
            </a: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xmlns="" id="{245196E7-0E35-4660-9A2C-57F3ECF6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4" y="1514326"/>
            <a:ext cx="570665" cy="5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7131367E-DC29-4C49-9114-C965CD26DB1F}"/>
              </a:ext>
            </a:extLst>
          </p:cNvPr>
          <p:cNvSpPr/>
          <p:nvPr/>
        </p:nvSpPr>
        <p:spPr>
          <a:xfrm>
            <a:off x="97631" y="2026272"/>
            <a:ext cx="1269000" cy="4050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Baselined</a:t>
            </a:r>
            <a:endParaRPr lang="pt-BR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23DA210B-4248-4490-938B-053766FB7629}"/>
              </a:ext>
            </a:extLst>
          </p:cNvPr>
          <p:cNvSpPr/>
          <p:nvPr/>
        </p:nvSpPr>
        <p:spPr>
          <a:xfrm>
            <a:off x="4769720" y="3027738"/>
            <a:ext cx="4320000" cy="55795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pt-BR" dirty="0"/>
              <a:t>Are  intended to respond well to high amount/level of changes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203F37E6-67E0-4403-AAE8-2365B7E6E405}"/>
              </a:ext>
            </a:extLst>
          </p:cNvPr>
          <p:cNvSpPr/>
          <p:nvPr/>
        </p:nvSpPr>
        <p:spPr>
          <a:xfrm>
            <a:off x="4811883" y="4189372"/>
            <a:ext cx="4193390" cy="79000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en-US" dirty="0"/>
              <a:t>The processes of </a:t>
            </a:r>
            <a:r>
              <a:rPr lang="en-US" dirty="0" smtClean="0"/>
              <a:t>Collecting Requirements, Defining </a:t>
            </a:r>
            <a:r>
              <a:rPr lang="en-US" dirty="0"/>
              <a:t>Scope, and </a:t>
            </a:r>
            <a:r>
              <a:rPr lang="en-US" dirty="0" smtClean="0"/>
              <a:t>Creating </a:t>
            </a:r>
            <a:r>
              <a:rPr lang="en-US" dirty="0"/>
              <a:t>WBS are repeated during agile </a:t>
            </a:r>
            <a:r>
              <a:rPr lang="en-US" dirty="0" smtClean="0"/>
              <a:t>projects</a:t>
            </a:r>
            <a:endParaRPr lang="pt-B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CB6CE64E-716F-45B5-875E-D6A6535BE0D4}"/>
              </a:ext>
            </a:extLst>
          </p:cNvPr>
          <p:cNvSpPr/>
          <p:nvPr/>
        </p:nvSpPr>
        <p:spPr>
          <a:xfrm>
            <a:off x="4811883" y="5018720"/>
            <a:ext cx="4193390" cy="104536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pt-BR" dirty="0"/>
              <a:t>This processes are performed since the beginning and updated as needed using the integrated change control process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1FD12711-4D3C-4D2B-BEC7-297F445D28A2}"/>
              </a:ext>
            </a:extLst>
          </p:cNvPr>
          <p:cNvSpPr/>
          <p:nvPr/>
        </p:nvSpPr>
        <p:spPr>
          <a:xfrm>
            <a:off x="4846284" y="6049448"/>
            <a:ext cx="4193390" cy="61831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pt-BR" dirty="0"/>
              <a:t>The process of </a:t>
            </a:r>
            <a:r>
              <a:rPr lang="pt-BR" dirty="0" smtClean="0"/>
              <a:t>Validating </a:t>
            </a:r>
            <a:r>
              <a:rPr lang="pt-BR" dirty="0"/>
              <a:t>and </a:t>
            </a:r>
            <a:r>
              <a:rPr lang="pt-BR" dirty="0" smtClean="0"/>
              <a:t>Controlling </a:t>
            </a:r>
            <a:r>
              <a:rPr lang="pt-BR" dirty="0"/>
              <a:t>Scope are repeated for each interaction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1EC06624-BA20-4596-9A91-E5ED6CD9C838}"/>
              </a:ext>
            </a:extLst>
          </p:cNvPr>
          <p:cNvSpPr/>
          <p:nvPr/>
        </p:nvSpPr>
        <p:spPr>
          <a:xfrm>
            <a:off x="4769720" y="3597239"/>
            <a:ext cx="4320000" cy="63286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/>
            <a:r>
              <a:rPr lang="pt-BR" dirty="0"/>
              <a:t>Require continuos stakeholders/sponsor engagement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A7DE6F1-177C-4C59-995C-CF55929799DB}"/>
              </a:ext>
            </a:extLst>
          </p:cNvPr>
          <p:cNvSpPr/>
          <p:nvPr/>
        </p:nvSpPr>
        <p:spPr>
          <a:xfrm>
            <a:off x="4769720" y="2446497"/>
            <a:ext cx="4320000" cy="459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dirty="0"/>
              <a:t>Adaptive/Agile life cycles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0FD6A85A-4796-40D2-835D-4C7F11D99561}"/>
              </a:ext>
            </a:extLst>
          </p:cNvPr>
          <p:cNvSpPr/>
          <p:nvPr/>
        </p:nvSpPr>
        <p:spPr>
          <a:xfrm>
            <a:off x="7836935" y="2109465"/>
            <a:ext cx="1269000" cy="405000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Ongoing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C589A-672E-436B-B4A9-04826158494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3"/>
          <p:cNvGrpSpPr>
            <a:grpSpLocks/>
          </p:cNvGrpSpPr>
          <p:nvPr/>
        </p:nvGrpSpPr>
        <p:grpSpPr bwMode="auto">
          <a:xfrm>
            <a:off x="7864475" y="5867400"/>
            <a:ext cx="1203325" cy="914400"/>
            <a:chOff x="7940080" y="5943600"/>
            <a:chExt cx="1203920" cy="914400"/>
          </a:xfrm>
        </p:grpSpPr>
        <p:pic>
          <p:nvPicPr>
            <p:cNvPr id="13318" name="Picture 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0080" y="5943600"/>
              <a:ext cx="120392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9" name="Rectangle 25"/>
            <p:cNvSpPr>
              <a:spLocks noChangeArrowheads="1"/>
            </p:cNvSpPr>
            <p:nvPr/>
          </p:nvSpPr>
          <p:spPr bwMode="auto">
            <a:xfrm>
              <a:off x="8229600" y="6153090"/>
              <a:ext cx="685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SzTx/>
                <a:buFontTx/>
                <a:buNone/>
              </a:pPr>
              <a:r>
                <a:rPr lang="en-US" altLang="en-US" sz="1200" b="1"/>
                <a:t>Figure</a:t>
              </a:r>
            </a:p>
            <a:p>
              <a:pPr algn="ctr" eaLnBrk="1" hangingPunct="1">
                <a:buClrTx/>
                <a:buSzTx/>
                <a:buFontTx/>
                <a:buNone/>
              </a:pPr>
              <a:r>
                <a:rPr lang="en-US" altLang="en-US" sz="1200" b="1"/>
                <a:t>09-02</a:t>
              </a:r>
            </a:p>
          </p:txBody>
        </p:sp>
      </p:grpSp>
      <p:sp>
        <p:nvSpPr>
          <p:cNvPr id="13315" name="Rectangle 25"/>
          <p:cNvSpPr>
            <a:spLocks noChangeArrowheads="1"/>
          </p:cNvSpPr>
          <p:nvPr/>
        </p:nvSpPr>
        <p:spPr bwMode="auto">
          <a:xfrm>
            <a:off x="838200" y="1290638"/>
            <a:ext cx="6858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chemeClr val="tx2"/>
                </a:solidFill>
              </a:rPr>
              <a:t>The Requirements Breakdown Structure</a:t>
            </a:r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3316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pic>
        <p:nvPicPr>
          <p:cNvPr id="1331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1828800"/>
            <a:ext cx="672306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9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 rot="-5400000">
            <a:off x="3735388" y="2284412"/>
            <a:ext cx="3219450" cy="32226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3571875" y="2438400"/>
            <a:ext cx="3222625" cy="3219450"/>
            <a:chOff x="2250" y="1536"/>
            <a:chExt cx="2030" cy="2028"/>
          </a:xfrm>
        </p:grpSpPr>
        <p:sp>
          <p:nvSpPr>
            <p:cNvPr id="14355" name="Rectangle 4"/>
            <p:cNvSpPr>
              <a:spLocks noChangeArrowheads="1"/>
            </p:cNvSpPr>
            <p:nvPr/>
          </p:nvSpPr>
          <p:spPr bwMode="auto">
            <a:xfrm rot="-5400000">
              <a:off x="2251" y="1535"/>
              <a:ext cx="2028" cy="20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4356" name="Rectangle 5"/>
            <p:cNvSpPr>
              <a:spLocks noChangeArrowheads="1"/>
            </p:cNvSpPr>
            <p:nvPr/>
          </p:nvSpPr>
          <p:spPr bwMode="auto">
            <a:xfrm>
              <a:off x="2312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4357" name="Rectangle 6"/>
            <p:cNvSpPr>
              <a:spLocks noChangeArrowheads="1"/>
            </p:cNvSpPr>
            <p:nvPr/>
          </p:nvSpPr>
          <p:spPr bwMode="auto">
            <a:xfrm>
              <a:off x="3296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4358" name="Rectangle 7"/>
            <p:cNvSpPr>
              <a:spLocks noChangeArrowheads="1"/>
            </p:cNvSpPr>
            <p:nvPr/>
          </p:nvSpPr>
          <p:spPr bwMode="auto">
            <a:xfrm>
              <a:off x="2312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4359" name="Rectangle 8"/>
            <p:cNvSpPr>
              <a:spLocks noChangeArrowheads="1"/>
            </p:cNvSpPr>
            <p:nvPr/>
          </p:nvSpPr>
          <p:spPr bwMode="auto">
            <a:xfrm>
              <a:off x="3296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</p:grpSp>
      <p:sp>
        <p:nvSpPr>
          <p:cNvPr id="14340" name="Line 11"/>
          <p:cNvSpPr>
            <a:spLocks noChangeShapeType="1"/>
          </p:cNvSpPr>
          <p:nvPr/>
        </p:nvSpPr>
        <p:spPr bwMode="auto">
          <a:xfrm flipV="1">
            <a:off x="4135438" y="2987675"/>
            <a:ext cx="2087562" cy="2133600"/>
          </a:xfrm>
          <a:prstGeom prst="line">
            <a:avLst/>
          </a:prstGeom>
          <a:noFill/>
          <a:ln w="53975">
            <a:solidFill>
              <a:srgbClr val="DA00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Freeform 12"/>
          <p:cNvSpPr>
            <a:spLocks/>
          </p:cNvSpPr>
          <p:nvPr/>
        </p:nvSpPr>
        <p:spPr bwMode="auto">
          <a:xfrm>
            <a:off x="5942013" y="2940050"/>
            <a:ext cx="331787" cy="336550"/>
          </a:xfrm>
          <a:custGeom>
            <a:avLst/>
            <a:gdLst>
              <a:gd name="T0" fmla="*/ 0 w 418"/>
              <a:gd name="T1" fmla="*/ 2147483647 h 423"/>
              <a:gd name="T2" fmla="*/ 2147483647 w 418"/>
              <a:gd name="T3" fmla="*/ 0 h 423"/>
              <a:gd name="T4" fmla="*/ 2147483647 w 418"/>
              <a:gd name="T5" fmla="*/ 2147483647 h 423"/>
              <a:gd name="T6" fmla="*/ 0 w 418"/>
              <a:gd name="T7" fmla="*/ 2147483647 h 423"/>
              <a:gd name="T8" fmla="*/ 0 60000 65536"/>
              <a:gd name="T9" fmla="*/ 0 60000 65536"/>
              <a:gd name="T10" fmla="*/ 0 60000 65536"/>
              <a:gd name="T11" fmla="*/ 0 60000 65536"/>
              <a:gd name="T12" fmla="*/ 0 w 418"/>
              <a:gd name="T13" fmla="*/ 0 h 423"/>
              <a:gd name="T14" fmla="*/ 418 w 418"/>
              <a:gd name="T15" fmla="*/ 423 h 4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" h="423">
                <a:moveTo>
                  <a:pt x="0" y="257"/>
                </a:moveTo>
                <a:lnTo>
                  <a:pt x="418" y="0"/>
                </a:lnTo>
                <a:lnTo>
                  <a:pt x="169" y="423"/>
                </a:lnTo>
                <a:lnTo>
                  <a:pt x="0" y="257"/>
                </a:lnTo>
                <a:close/>
              </a:path>
            </a:pathLst>
          </a:custGeom>
          <a:solidFill>
            <a:srgbClr val="DA0030"/>
          </a:solidFill>
          <a:ln w="53975">
            <a:solidFill>
              <a:srgbClr val="DA003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2" name="Rectangle 13"/>
          <p:cNvSpPr>
            <a:spLocks noChangeArrowheads="1"/>
          </p:cNvSpPr>
          <p:nvPr/>
        </p:nvSpPr>
        <p:spPr bwMode="auto">
          <a:xfrm rot="18855369" flipH="1">
            <a:off x="4583113" y="3963987"/>
            <a:ext cx="1487488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3200" b="1">
                <a:solidFill>
                  <a:srgbClr val="DA0030"/>
                </a:solidFill>
              </a:rPr>
              <a:t>Change</a:t>
            </a:r>
            <a:endParaRPr lang="en-US" altLang="en-US" sz="3200"/>
          </a:p>
        </p:txBody>
      </p:sp>
      <p:sp>
        <p:nvSpPr>
          <p:cNvPr id="14343" name="Text Box 14"/>
          <p:cNvSpPr txBox="1">
            <a:spLocks noChangeArrowheads="1"/>
          </p:cNvSpPr>
          <p:nvPr/>
        </p:nvSpPr>
        <p:spPr bwMode="auto">
          <a:xfrm>
            <a:off x="1752600" y="381000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Goal</a:t>
            </a:r>
          </a:p>
        </p:txBody>
      </p:sp>
      <p:sp>
        <p:nvSpPr>
          <p:cNvPr id="14344" name="Text Box 15"/>
          <p:cNvSpPr txBox="1">
            <a:spLocks noChangeArrowheads="1"/>
          </p:cNvSpPr>
          <p:nvPr/>
        </p:nvSpPr>
        <p:spPr bwMode="auto">
          <a:xfrm>
            <a:off x="4495800" y="6248400"/>
            <a:ext cx="140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Solution</a:t>
            </a:r>
          </a:p>
        </p:txBody>
      </p:sp>
      <p:sp>
        <p:nvSpPr>
          <p:cNvPr id="14345" name="Text Box 16"/>
          <p:cNvSpPr txBox="1">
            <a:spLocks noChangeArrowheads="1"/>
          </p:cNvSpPr>
          <p:nvPr/>
        </p:nvSpPr>
        <p:spPr bwMode="auto">
          <a:xfrm>
            <a:off x="2608263" y="5292725"/>
            <a:ext cx="947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4346" name="Text Box 17"/>
          <p:cNvSpPr txBox="1">
            <a:spLocks noChangeArrowheads="1"/>
          </p:cNvSpPr>
          <p:nvPr/>
        </p:nvSpPr>
        <p:spPr bwMode="auto">
          <a:xfrm>
            <a:off x="3562350" y="5689600"/>
            <a:ext cx="81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4347" name="Text Box 18"/>
          <p:cNvSpPr txBox="1">
            <a:spLocks noChangeArrowheads="1"/>
          </p:cNvSpPr>
          <p:nvPr/>
        </p:nvSpPr>
        <p:spPr bwMode="auto">
          <a:xfrm>
            <a:off x="6013450" y="5676900"/>
            <a:ext cx="81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4348" name="Text Box 19"/>
          <p:cNvSpPr txBox="1">
            <a:spLocks noChangeArrowheads="1"/>
          </p:cNvSpPr>
          <p:nvPr/>
        </p:nvSpPr>
        <p:spPr bwMode="auto">
          <a:xfrm>
            <a:off x="2667000" y="2400300"/>
            <a:ext cx="892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4349" name="Rectangle 20"/>
          <p:cNvSpPr>
            <a:spLocks noChangeArrowheads="1"/>
          </p:cNvSpPr>
          <p:nvPr/>
        </p:nvSpPr>
        <p:spPr bwMode="auto">
          <a:xfrm>
            <a:off x="3741738" y="5199063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Q1</a:t>
            </a:r>
            <a:endParaRPr lang="en-US" altLang="en-US" sz="2000"/>
          </a:p>
        </p:txBody>
      </p:sp>
      <p:sp>
        <p:nvSpPr>
          <p:cNvPr id="14350" name="Rectangle 21"/>
          <p:cNvSpPr>
            <a:spLocks noChangeArrowheads="1"/>
          </p:cNvSpPr>
          <p:nvPr/>
        </p:nvSpPr>
        <p:spPr bwMode="auto">
          <a:xfrm>
            <a:off x="6273800" y="51816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Q2</a:t>
            </a:r>
            <a:endParaRPr lang="en-US" altLang="en-US" sz="2000"/>
          </a:p>
        </p:txBody>
      </p:sp>
      <p:sp>
        <p:nvSpPr>
          <p:cNvPr id="14351" name="Rectangle 22"/>
          <p:cNvSpPr>
            <a:spLocks noChangeArrowheads="1"/>
          </p:cNvSpPr>
          <p:nvPr/>
        </p:nvSpPr>
        <p:spPr bwMode="auto">
          <a:xfrm>
            <a:off x="6273800" y="26035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Q3</a:t>
            </a:r>
            <a:endParaRPr lang="en-US" altLang="en-US" sz="2000"/>
          </a:p>
        </p:txBody>
      </p:sp>
      <p:sp>
        <p:nvSpPr>
          <p:cNvPr id="14352" name="Rectangle 23"/>
          <p:cNvSpPr>
            <a:spLocks noChangeArrowheads="1"/>
          </p:cNvSpPr>
          <p:nvPr/>
        </p:nvSpPr>
        <p:spPr bwMode="auto">
          <a:xfrm>
            <a:off x="3741738" y="2603500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Q4</a:t>
            </a:r>
            <a:endParaRPr lang="en-US" altLang="en-US" sz="2000"/>
          </a:p>
        </p:txBody>
      </p:sp>
      <p:sp>
        <p:nvSpPr>
          <p:cNvPr id="14353" name="Rectangle 25"/>
          <p:cNvSpPr>
            <a:spLocks noChangeArrowheads="1"/>
          </p:cNvSpPr>
          <p:nvPr/>
        </p:nvSpPr>
        <p:spPr bwMode="auto">
          <a:xfrm>
            <a:off x="838200" y="1290638"/>
            <a:ext cx="6858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Change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4354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44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 rot="-5400000">
            <a:off x="3735388" y="2284412"/>
            <a:ext cx="3219450" cy="32226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endParaRPr lang="en-US" altLang="en-US">
              <a:latin typeface="Verdana" panose="020B0604030504040204" pitchFamily="34" charset="0"/>
            </a:endParaRP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3571875" y="2438400"/>
            <a:ext cx="3222625" cy="3219450"/>
            <a:chOff x="2250" y="1536"/>
            <a:chExt cx="2030" cy="2028"/>
          </a:xfrm>
        </p:grpSpPr>
        <p:sp>
          <p:nvSpPr>
            <p:cNvPr id="15379" name="Rectangle 4"/>
            <p:cNvSpPr>
              <a:spLocks noChangeArrowheads="1"/>
            </p:cNvSpPr>
            <p:nvPr/>
          </p:nvSpPr>
          <p:spPr bwMode="auto">
            <a:xfrm rot="-5400000">
              <a:off x="2251" y="1535"/>
              <a:ext cx="2028" cy="20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5380" name="Rectangle 5"/>
            <p:cNvSpPr>
              <a:spLocks noChangeArrowheads="1"/>
            </p:cNvSpPr>
            <p:nvPr/>
          </p:nvSpPr>
          <p:spPr bwMode="auto">
            <a:xfrm>
              <a:off x="2312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5381" name="Rectangle 6"/>
            <p:cNvSpPr>
              <a:spLocks noChangeArrowheads="1"/>
            </p:cNvSpPr>
            <p:nvPr/>
          </p:nvSpPr>
          <p:spPr bwMode="auto">
            <a:xfrm>
              <a:off x="3296" y="2592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5382" name="Rectangle 7"/>
            <p:cNvSpPr>
              <a:spLocks noChangeArrowheads="1"/>
            </p:cNvSpPr>
            <p:nvPr/>
          </p:nvSpPr>
          <p:spPr bwMode="auto">
            <a:xfrm>
              <a:off x="2312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15383" name="Rectangle 8"/>
            <p:cNvSpPr>
              <a:spLocks noChangeArrowheads="1"/>
            </p:cNvSpPr>
            <p:nvPr/>
          </p:nvSpPr>
          <p:spPr bwMode="auto">
            <a:xfrm>
              <a:off x="3296" y="1600"/>
              <a:ext cx="912" cy="912"/>
            </a:xfrm>
            <a:prstGeom prst="rect">
              <a:avLst/>
            </a:prstGeom>
            <a:solidFill>
              <a:srgbClr val="FFFFCC"/>
            </a:solidFill>
            <a:ln w="38100">
              <a:solidFill>
                <a:srgbClr val="FF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buClr>
                  <a:schemeClr val="tx2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endParaRPr lang="en-US" altLang="en-US">
                <a:latin typeface="Verdana" panose="020B0604030504040204" pitchFamily="34" charset="0"/>
              </a:endParaRPr>
            </a:p>
          </p:txBody>
        </p:sp>
      </p:grpSp>
      <p:sp>
        <p:nvSpPr>
          <p:cNvPr id="15364" name="Line 11"/>
          <p:cNvSpPr>
            <a:spLocks noChangeShapeType="1"/>
          </p:cNvSpPr>
          <p:nvPr/>
        </p:nvSpPr>
        <p:spPr bwMode="auto">
          <a:xfrm flipV="1">
            <a:off x="4071938" y="3082925"/>
            <a:ext cx="2087562" cy="2133600"/>
          </a:xfrm>
          <a:prstGeom prst="line">
            <a:avLst/>
          </a:prstGeom>
          <a:noFill/>
          <a:ln w="53975">
            <a:solidFill>
              <a:srgbClr val="DA00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Freeform 12"/>
          <p:cNvSpPr>
            <a:spLocks/>
          </p:cNvSpPr>
          <p:nvPr/>
        </p:nvSpPr>
        <p:spPr bwMode="auto">
          <a:xfrm>
            <a:off x="5903913" y="3006725"/>
            <a:ext cx="331787" cy="336550"/>
          </a:xfrm>
          <a:custGeom>
            <a:avLst/>
            <a:gdLst>
              <a:gd name="T0" fmla="*/ 0 w 418"/>
              <a:gd name="T1" fmla="*/ 2147483647 h 423"/>
              <a:gd name="T2" fmla="*/ 2147483647 w 418"/>
              <a:gd name="T3" fmla="*/ 0 h 423"/>
              <a:gd name="T4" fmla="*/ 2147483647 w 418"/>
              <a:gd name="T5" fmla="*/ 2147483647 h 423"/>
              <a:gd name="T6" fmla="*/ 0 w 418"/>
              <a:gd name="T7" fmla="*/ 2147483647 h 423"/>
              <a:gd name="T8" fmla="*/ 0 60000 65536"/>
              <a:gd name="T9" fmla="*/ 0 60000 65536"/>
              <a:gd name="T10" fmla="*/ 0 60000 65536"/>
              <a:gd name="T11" fmla="*/ 0 60000 65536"/>
              <a:gd name="T12" fmla="*/ 0 w 418"/>
              <a:gd name="T13" fmla="*/ 0 h 423"/>
              <a:gd name="T14" fmla="*/ 418 w 418"/>
              <a:gd name="T15" fmla="*/ 423 h 4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" h="423">
                <a:moveTo>
                  <a:pt x="0" y="257"/>
                </a:moveTo>
                <a:lnTo>
                  <a:pt x="418" y="0"/>
                </a:lnTo>
                <a:lnTo>
                  <a:pt x="169" y="423"/>
                </a:lnTo>
                <a:lnTo>
                  <a:pt x="0" y="257"/>
                </a:lnTo>
                <a:close/>
              </a:path>
            </a:pathLst>
          </a:custGeom>
          <a:solidFill>
            <a:srgbClr val="DA0030"/>
          </a:solidFill>
          <a:ln w="53975">
            <a:solidFill>
              <a:srgbClr val="DA003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Rectangle 13"/>
          <p:cNvSpPr>
            <a:spLocks noChangeArrowheads="1"/>
          </p:cNvSpPr>
          <p:nvPr/>
        </p:nvSpPr>
        <p:spPr bwMode="auto">
          <a:xfrm rot="18855369" flipH="1">
            <a:off x="3816350" y="4041776"/>
            <a:ext cx="2998787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3200" b="1">
                <a:solidFill>
                  <a:srgbClr val="DA0030"/>
                </a:solidFill>
              </a:rPr>
              <a:t>Business Value</a:t>
            </a:r>
            <a:endParaRPr lang="en-US" altLang="en-US" sz="3200"/>
          </a:p>
        </p:txBody>
      </p:sp>
      <p:sp>
        <p:nvSpPr>
          <p:cNvPr id="15367" name="Text Box 14"/>
          <p:cNvSpPr txBox="1">
            <a:spLocks noChangeArrowheads="1"/>
          </p:cNvSpPr>
          <p:nvPr/>
        </p:nvSpPr>
        <p:spPr bwMode="auto">
          <a:xfrm>
            <a:off x="1752600" y="381000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Goal</a:t>
            </a:r>
          </a:p>
        </p:txBody>
      </p:sp>
      <p:sp>
        <p:nvSpPr>
          <p:cNvPr id="15368" name="Text Box 15"/>
          <p:cNvSpPr txBox="1">
            <a:spLocks noChangeArrowheads="1"/>
          </p:cNvSpPr>
          <p:nvPr/>
        </p:nvSpPr>
        <p:spPr bwMode="auto">
          <a:xfrm>
            <a:off x="4495800" y="6248400"/>
            <a:ext cx="1400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b="1">
                <a:solidFill>
                  <a:srgbClr val="800000"/>
                </a:solidFill>
              </a:rPr>
              <a:t>Solution</a:t>
            </a:r>
          </a:p>
        </p:txBody>
      </p:sp>
      <p:sp>
        <p:nvSpPr>
          <p:cNvPr id="15369" name="Text Box 16"/>
          <p:cNvSpPr txBox="1">
            <a:spLocks noChangeArrowheads="1"/>
          </p:cNvSpPr>
          <p:nvPr/>
        </p:nvSpPr>
        <p:spPr bwMode="auto">
          <a:xfrm>
            <a:off x="2608263" y="5292725"/>
            <a:ext cx="947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5370" name="Text Box 17"/>
          <p:cNvSpPr txBox="1">
            <a:spLocks noChangeArrowheads="1"/>
          </p:cNvSpPr>
          <p:nvPr/>
        </p:nvSpPr>
        <p:spPr bwMode="auto">
          <a:xfrm>
            <a:off x="3562350" y="5689600"/>
            <a:ext cx="819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5371" name="Text Box 18"/>
          <p:cNvSpPr txBox="1">
            <a:spLocks noChangeArrowheads="1"/>
          </p:cNvSpPr>
          <p:nvPr/>
        </p:nvSpPr>
        <p:spPr bwMode="auto">
          <a:xfrm>
            <a:off x="6013450" y="5676900"/>
            <a:ext cx="81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5372" name="Text Box 19"/>
          <p:cNvSpPr txBox="1">
            <a:spLocks noChangeArrowheads="1"/>
          </p:cNvSpPr>
          <p:nvPr/>
        </p:nvSpPr>
        <p:spPr bwMode="auto">
          <a:xfrm>
            <a:off x="2667000" y="2400300"/>
            <a:ext cx="8921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Not</a:t>
            </a:r>
          </a:p>
          <a:p>
            <a:pPr algn="r"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en-US" sz="2000" b="1"/>
              <a:t>Clear</a:t>
            </a:r>
          </a:p>
        </p:txBody>
      </p:sp>
      <p:sp>
        <p:nvSpPr>
          <p:cNvPr id="15373" name="Rectangle 20"/>
          <p:cNvSpPr>
            <a:spLocks noChangeArrowheads="1"/>
          </p:cNvSpPr>
          <p:nvPr/>
        </p:nvSpPr>
        <p:spPr bwMode="auto">
          <a:xfrm>
            <a:off x="3741738" y="5199063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Q1</a:t>
            </a:r>
            <a:endParaRPr lang="en-US" altLang="en-US" sz="2000"/>
          </a:p>
        </p:txBody>
      </p:sp>
      <p:sp>
        <p:nvSpPr>
          <p:cNvPr id="15374" name="Rectangle 21"/>
          <p:cNvSpPr>
            <a:spLocks noChangeArrowheads="1"/>
          </p:cNvSpPr>
          <p:nvPr/>
        </p:nvSpPr>
        <p:spPr bwMode="auto">
          <a:xfrm>
            <a:off x="6273800" y="51816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Q2</a:t>
            </a:r>
            <a:endParaRPr lang="en-US" altLang="en-US" sz="2000"/>
          </a:p>
        </p:txBody>
      </p:sp>
      <p:sp>
        <p:nvSpPr>
          <p:cNvPr id="15375" name="Rectangle 22"/>
          <p:cNvSpPr>
            <a:spLocks noChangeArrowheads="1"/>
          </p:cNvSpPr>
          <p:nvPr/>
        </p:nvSpPr>
        <p:spPr bwMode="auto">
          <a:xfrm>
            <a:off x="6273800" y="2603500"/>
            <a:ext cx="3381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Q3</a:t>
            </a:r>
            <a:endParaRPr lang="en-US" altLang="en-US" sz="2000"/>
          </a:p>
        </p:txBody>
      </p:sp>
      <p:sp>
        <p:nvSpPr>
          <p:cNvPr id="15376" name="Rectangle 23"/>
          <p:cNvSpPr>
            <a:spLocks noChangeArrowheads="1"/>
          </p:cNvSpPr>
          <p:nvPr/>
        </p:nvSpPr>
        <p:spPr bwMode="auto">
          <a:xfrm>
            <a:off x="3741738" y="2603500"/>
            <a:ext cx="338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en-US" altLang="en-US" sz="2000" b="1">
                <a:solidFill>
                  <a:srgbClr val="000000"/>
                </a:solidFill>
              </a:rPr>
              <a:t>Q4</a:t>
            </a:r>
            <a:endParaRPr lang="en-US" altLang="en-US" sz="2000"/>
          </a:p>
        </p:txBody>
      </p:sp>
      <p:sp>
        <p:nvSpPr>
          <p:cNvPr id="15377" name="Rectangle 25"/>
          <p:cNvSpPr>
            <a:spLocks noChangeArrowheads="1"/>
          </p:cNvSpPr>
          <p:nvPr/>
        </p:nvSpPr>
        <p:spPr bwMode="auto">
          <a:xfrm>
            <a:off x="838200" y="1365250"/>
            <a:ext cx="80010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Business Value</a:t>
            </a:r>
            <a:endParaRPr lang="en-US" altLang="en-US" dirty="0">
              <a:solidFill>
                <a:schemeClr val="tx2"/>
              </a:solidFill>
            </a:endParaRPr>
          </a:p>
        </p:txBody>
      </p:sp>
      <p:sp>
        <p:nvSpPr>
          <p:cNvPr id="15378" name="Rectangle 6"/>
          <p:cNvSpPr>
            <a:spLocks noChangeArrowheads="1"/>
          </p:cNvSpPr>
          <p:nvPr/>
        </p:nvSpPr>
        <p:spPr bwMode="auto"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chemeClr val="accent1"/>
                </a:solidFill>
              </a:rPr>
              <a:t>Complexity </a:t>
            </a:r>
            <a:r>
              <a:rPr lang="en-US" altLang="en-US" sz="2800" b="1" dirty="0">
                <a:solidFill>
                  <a:schemeClr val="accent1"/>
                </a:solidFill>
              </a:rPr>
              <a:t>and Uncertainty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67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857250"/>
            <a:ext cx="456158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857250"/>
            <a:ext cx="914399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5BEE28-5914-4461-A081-9C2A25C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397481"/>
            <a:ext cx="2751871" cy="2070074"/>
          </a:xfrm>
        </p:spPr>
        <p:txBody>
          <a:bodyPr>
            <a:normAutofit/>
          </a:bodyPr>
          <a:lstStyle/>
          <a:p>
            <a:r>
              <a:rPr lang="en-US" sz="4050" dirty="0">
                <a:solidFill>
                  <a:srgbClr val="FFFFFF"/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F4F55D-3896-4087-B222-2B2539244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358" y="1200151"/>
            <a:ext cx="4561583" cy="4214351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endParaRPr lang="en-US" sz="1350" dirty="0" smtClean="0">
              <a:solidFill>
                <a:srgbClr val="000000"/>
              </a:solidFill>
            </a:endParaRPr>
          </a:p>
          <a:p>
            <a:r>
              <a:rPr lang="en-US" sz="1350" dirty="0" smtClean="0">
                <a:solidFill>
                  <a:srgbClr val="000000"/>
                </a:solidFill>
              </a:rPr>
              <a:t>Mohamed </a:t>
            </a:r>
            <a:r>
              <a:rPr lang="en-US" sz="1350" dirty="0">
                <a:solidFill>
                  <a:srgbClr val="000000"/>
                </a:solidFill>
              </a:rPr>
              <a:t>Tawfik (Feb 12,2013) , IEEE Presentation and comparison, Retrieved from- </a:t>
            </a:r>
            <a:r>
              <a:rPr lang="en-US" sz="1350" dirty="0">
                <a:solidFill>
                  <a:srgbClr val="000000"/>
                </a:solidFill>
                <a:hlinkClick r:id="rId3"/>
              </a:rPr>
              <a:t>https://www.slideshare.net/MTawfik86/ieee-presentation-16492015</a:t>
            </a:r>
            <a:endParaRPr lang="en-US" sz="1350" dirty="0">
              <a:solidFill>
                <a:srgbClr val="000000"/>
              </a:solidFill>
            </a:endParaRPr>
          </a:p>
          <a:p>
            <a:r>
              <a:rPr lang="en-US" sz="1350" dirty="0">
                <a:solidFill>
                  <a:srgbClr val="000000"/>
                </a:solidFill>
              </a:rPr>
              <a:t>James Freeman ( May 23, 2020), Agile v/s Waterfall, Retrieved from-  </a:t>
            </a:r>
            <a:r>
              <a:rPr lang="en-US" sz="1350" dirty="0">
                <a:solidFill>
                  <a:srgbClr val="000000"/>
                </a:solidFill>
                <a:hlinkClick r:id="rId4"/>
              </a:rPr>
              <a:t>https://www.edrawsoft.com/agile-vs-waterfall.html?gclid=CjwKCAiAv4n9BRA9EiwA30WNDx6TqrpDOIC1zDZbJ4e08R1EAObK-qBS5bK1yWYBVtNVT_MDSuGPoxoCreIQAvD_BwE</a:t>
            </a:r>
            <a:endParaRPr lang="en-US" sz="1350" dirty="0">
              <a:solidFill>
                <a:srgbClr val="000000"/>
              </a:solidFill>
            </a:endParaRPr>
          </a:p>
          <a:p>
            <a:r>
              <a:rPr lang="en-US" sz="1350" dirty="0">
                <a:solidFill>
                  <a:srgbClr val="000000"/>
                </a:solidFill>
              </a:rPr>
              <a:t>Raj Vardhman (August 21, 2020) , Agile Adoption Statistics , Retrieved from- </a:t>
            </a:r>
            <a:r>
              <a:rPr lang="en-US" sz="1350" dirty="0">
                <a:solidFill>
                  <a:srgbClr val="000000"/>
                </a:solidFill>
                <a:hlinkClick r:id="rId5"/>
              </a:rPr>
              <a:t>https://goremotely.net/blog/agile-adoption/</a:t>
            </a:r>
            <a:endParaRPr lang="en-US" sz="1350" dirty="0">
              <a:solidFill>
                <a:srgbClr val="000000"/>
              </a:solidFill>
            </a:endParaRPr>
          </a:p>
          <a:p>
            <a:r>
              <a:rPr lang="en-US" sz="1350" dirty="0">
                <a:solidFill>
                  <a:srgbClr val="000000"/>
                </a:solidFill>
              </a:rPr>
              <a:t>The State of Scrum Report 2017 Edition, Retrieved from- </a:t>
            </a:r>
            <a:r>
              <a:rPr lang="en-US" sz="1350" dirty="0">
                <a:solidFill>
                  <a:srgbClr val="000000"/>
                </a:solidFill>
                <a:hlinkClick r:id="rId6"/>
              </a:rPr>
              <a:t>https://www.scrumalliance.org/ScrumRedesignDEVSite/media/ScrumAllianceMedia/Files%20and%20PDFs/State%20of%20Scrum/State0fScrum_2016_FINAL.pdf</a:t>
            </a:r>
            <a:endParaRPr lang="en-US" sz="1350" dirty="0">
              <a:solidFill>
                <a:srgbClr val="000000"/>
              </a:solidFill>
            </a:endParaRPr>
          </a:p>
          <a:p>
            <a:r>
              <a:rPr lang="en-US" sz="1350" dirty="0">
                <a:solidFill>
                  <a:srgbClr val="000000"/>
                </a:solidFill>
              </a:rPr>
              <a:t>Guru 99, (November 1, 2020), Agile v/s Scrum, Retrieved from- </a:t>
            </a:r>
            <a:r>
              <a:rPr lang="en-US" sz="1350" dirty="0">
                <a:solidFill>
                  <a:srgbClr val="000000"/>
                </a:solidFill>
                <a:hlinkClick r:id="rId7"/>
              </a:rPr>
              <a:t>https://www.guru99.com/agile-vs-scrum.html#:~:text=Agile%20is%20a%20continuous%20iteration,the%20software%20after%20each%20sprint</a:t>
            </a:r>
            <a:r>
              <a:rPr lang="en-US" sz="1350" dirty="0">
                <a:solidFill>
                  <a:srgbClr val="000000"/>
                </a:solidFill>
              </a:rPr>
              <a:t>.</a:t>
            </a:r>
          </a:p>
          <a:p>
            <a:r>
              <a:rPr lang="en-US" sz="1350" dirty="0">
                <a:solidFill>
                  <a:srgbClr val="000000"/>
                </a:solidFill>
              </a:rPr>
              <a:t>Alesia Krush (January  13, 2018), Success Stories of Agile, Retrieved from- </a:t>
            </a:r>
            <a:r>
              <a:rPr lang="en-US" sz="1350" dirty="0">
                <a:solidFill>
                  <a:srgbClr val="000000"/>
                </a:solidFill>
                <a:hlinkClick r:id="rId8"/>
              </a:rPr>
              <a:t>https://www.objectstyle.com/agile/scaled-agile-success-story-lessons</a:t>
            </a:r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6A8B55D-95AA-4A1A-9C76-763FD80F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8" y="5525027"/>
            <a:ext cx="428046" cy="235550"/>
          </a:xfrm>
        </p:spPr>
        <p:txBody>
          <a:bodyPr>
            <a:normAutofit/>
          </a:bodyPr>
          <a:lstStyle/>
          <a:p>
            <a:pPr>
              <a:spcAft>
                <a:spcPts val="450"/>
              </a:spcAft>
            </a:pPr>
            <a:fld id="{969773B0-110B-4B83-B304-443F09ED3D75}" type="slidenum">
              <a:rPr lang="en-CA" sz="750">
                <a:solidFill>
                  <a:srgbClr val="898989"/>
                </a:solidFill>
              </a:rPr>
              <a:pPr>
                <a:spcAft>
                  <a:spcPts val="450"/>
                </a:spcAft>
              </a:pPr>
              <a:t>43</a:t>
            </a:fld>
            <a:endParaRPr lang="en-CA" sz="75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0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Resultado de imagem para dark yellow background">
            <a:extLst>
              <a:ext uri="{FF2B5EF4-FFF2-40B4-BE49-F238E27FC236}">
                <a16:creationId xmlns:a16="http://schemas.microsoft.com/office/drawing/2014/main" xmlns="" id="{2F82B9B5-6B37-40EB-A7EB-CC7D5B932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66016"/>
            <a:ext cx="9134465" cy="51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1CAD8F7-F907-4B3B-B96A-1D7D801E6642}"/>
              </a:ext>
            </a:extLst>
          </p:cNvPr>
          <p:cNvCxnSpPr/>
          <p:nvPr/>
        </p:nvCxnSpPr>
        <p:spPr>
          <a:xfrm>
            <a:off x="5903842" y="1278584"/>
            <a:ext cx="32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E3B8E66-1CB6-44C1-A6F0-E2241814151F}"/>
              </a:ext>
            </a:extLst>
          </p:cNvPr>
          <p:cNvSpPr/>
          <p:nvPr/>
        </p:nvSpPr>
        <p:spPr>
          <a:xfrm>
            <a:off x="5782835" y="821382"/>
            <a:ext cx="3001617" cy="546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sz="1600" b="1" dirty="0">
                <a:solidFill>
                  <a:schemeClr val="tx1"/>
                </a:solidFill>
              </a:rPr>
              <a:t>Trends and </a:t>
            </a:r>
            <a:r>
              <a:rPr lang="pt-BR" sz="1600" b="1" dirty="0" smtClean="0">
                <a:solidFill>
                  <a:schemeClr val="tx1"/>
                </a:solidFill>
              </a:rPr>
              <a:t>Emerging Practices</a:t>
            </a:r>
            <a:endParaRPr lang="pt-BR" sz="1600" b="1" dirty="0">
              <a:solidFill>
                <a:schemeClr val="tx1"/>
              </a:solidFill>
            </a:endParaRP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xmlns="" id="{6BAEC332-5ADB-41EE-B0B5-DE040DB5FB2C}"/>
              </a:ext>
            </a:extLst>
          </p:cNvPr>
          <p:cNvSpPr/>
          <p:nvPr/>
        </p:nvSpPr>
        <p:spPr>
          <a:xfrm>
            <a:off x="439445" y="821382"/>
            <a:ext cx="1922177" cy="1868030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r>
              <a:rPr lang="pt-BR" sz="1600" b="1" dirty="0">
                <a:solidFill>
                  <a:schemeClr val="tx1"/>
                </a:solidFill>
              </a:rPr>
              <a:t>During the Project Scope Management the stakeholders’ requirements are </a:t>
            </a:r>
            <a:r>
              <a:rPr lang="pt-BR" sz="1600" b="1" dirty="0" smtClean="0">
                <a:solidFill>
                  <a:schemeClr val="tx1"/>
                </a:solidFill>
              </a:rPr>
              <a:t>elicited, documented, </a:t>
            </a:r>
            <a:r>
              <a:rPr lang="pt-BR" sz="1600" b="1" dirty="0">
                <a:solidFill>
                  <a:schemeClr val="tx1"/>
                </a:solidFill>
              </a:rPr>
              <a:t>and </a:t>
            </a:r>
            <a:r>
              <a:rPr lang="pt-BR" b="1" dirty="0" smtClean="0">
                <a:solidFill>
                  <a:schemeClr val="tx1"/>
                </a:solidFill>
              </a:rPr>
              <a:t>managed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B2F6CAB-55E0-41FA-B72F-0F3B255276CD}"/>
              </a:ext>
            </a:extLst>
          </p:cNvPr>
          <p:cNvSpPr/>
          <p:nvPr/>
        </p:nvSpPr>
        <p:spPr>
          <a:xfrm>
            <a:off x="0" y="2438400"/>
            <a:ext cx="2025000" cy="2276013"/>
          </a:xfrm>
          <a:prstGeom prst="ellipse">
            <a:avLst/>
          </a:prstGeom>
          <a:solidFill>
            <a:srgbClr val="0033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Collaborative partnership between PM and business analysis professionals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98CB11C-D4AC-4999-999F-0F8A1CE538C7}"/>
              </a:ext>
            </a:extLst>
          </p:cNvPr>
          <p:cNvSpPr/>
          <p:nvPr/>
        </p:nvSpPr>
        <p:spPr>
          <a:xfrm>
            <a:off x="3573322" y="2286000"/>
            <a:ext cx="2025000" cy="2428413"/>
          </a:xfrm>
          <a:prstGeom prst="ellipse">
            <a:avLst/>
          </a:prstGeom>
          <a:solidFill>
            <a:srgbClr val="00808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Facilitate the implementation of the final deliverable (product, service, or result)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098A046-39C6-4E5C-82DC-0311006D1046}"/>
              </a:ext>
            </a:extLst>
          </p:cNvPr>
          <p:cNvSpPr/>
          <p:nvPr/>
        </p:nvSpPr>
        <p:spPr>
          <a:xfrm>
            <a:off x="6858000" y="2286000"/>
            <a:ext cx="2313644" cy="2428413"/>
          </a:xfrm>
          <a:prstGeom prst="ellipse">
            <a:avLst/>
          </a:prstGeom>
          <a:solidFill>
            <a:srgbClr val="33CC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For a successfull result PM and business analyst must fully understand each others roles and responsibilities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E4DEB99-9002-4026-9B84-8D7EF938200E}"/>
              </a:ext>
            </a:extLst>
          </p:cNvPr>
          <p:cNvSpPr/>
          <p:nvPr/>
        </p:nvSpPr>
        <p:spPr>
          <a:xfrm>
            <a:off x="5386157" y="2286000"/>
            <a:ext cx="2025000" cy="2428413"/>
          </a:xfrm>
          <a:prstGeom prst="ellipse">
            <a:avLst/>
          </a:prstGeom>
          <a:solidFill>
            <a:srgbClr val="009999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Both business and project requirements must be meet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3CB48A2A-D809-4892-8318-E026BCA94D6A}"/>
              </a:ext>
            </a:extLst>
          </p:cNvPr>
          <p:cNvSpPr/>
          <p:nvPr/>
        </p:nvSpPr>
        <p:spPr>
          <a:xfrm>
            <a:off x="1760487" y="2438400"/>
            <a:ext cx="2025000" cy="2276013"/>
          </a:xfrm>
          <a:prstGeom prst="ellipse">
            <a:avLst/>
          </a:prstGeom>
          <a:solidFill>
            <a:srgbClr val="006666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Determine problems,  business needs and recommend viable solutions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C589A-672E-436B-B4A9-04826158494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esultado de imagem para dark yellow background">
            <a:extLst>
              <a:ext uri="{FF2B5EF4-FFF2-40B4-BE49-F238E27FC236}">
                <a16:creationId xmlns:a16="http://schemas.microsoft.com/office/drawing/2014/main" xmlns="" id="{4EE5E8CA-11E7-4520-9A49-F08AEA605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" y="858079"/>
            <a:ext cx="9134465" cy="51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21CAD8F7-F907-4B3B-B96A-1D7D801E6642}"/>
              </a:ext>
            </a:extLst>
          </p:cNvPr>
          <p:cNvCxnSpPr/>
          <p:nvPr/>
        </p:nvCxnSpPr>
        <p:spPr>
          <a:xfrm>
            <a:off x="5903842" y="1278584"/>
            <a:ext cx="32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BE3B8E66-1CB6-44C1-A6F0-E2241814151F}"/>
              </a:ext>
            </a:extLst>
          </p:cNvPr>
          <p:cNvSpPr/>
          <p:nvPr/>
        </p:nvSpPr>
        <p:spPr>
          <a:xfrm>
            <a:off x="4651265" y="821382"/>
            <a:ext cx="3001617" cy="546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Agile Enviroments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A78A1163-E9DC-4B7C-A5E0-F040A9DC1B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3137897"/>
              </p:ext>
            </p:extLst>
          </p:nvPr>
        </p:nvGraphicFramePr>
        <p:xfrm>
          <a:off x="684652" y="857250"/>
          <a:ext cx="7196920" cy="507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xmlns="" id="{B7CF5B63-9837-4B72-B7B6-53DC5B88482B}"/>
              </a:ext>
            </a:extLst>
          </p:cNvPr>
          <p:cNvSpPr/>
          <p:nvPr/>
        </p:nvSpPr>
        <p:spPr>
          <a:xfrm>
            <a:off x="112763" y="942950"/>
            <a:ext cx="1647799" cy="1408730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l"/>
            <a:r>
              <a:rPr lang="pt-BR" dirty="0">
                <a:solidFill>
                  <a:schemeClr val="tx1"/>
                </a:solidFill>
              </a:rPr>
              <a:t>Scope may not be understood at the beginning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C589A-672E-436B-B4A9-04826158494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1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04800"/>
            <a:ext cx="8153400" cy="5821363"/>
          </a:xfrm>
        </p:spPr>
        <p:txBody>
          <a:bodyPr/>
          <a:lstStyle/>
          <a:p>
            <a:pPr marL="0" indent="0" algn="ctr">
              <a:buNone/>
            </a:pPr>
            <a:endParaRPr lang="en-CA" dirty="0" smtClean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 smtClean="0"/>
              <a:t> </a:t>
            </a:r>
            <a:r>
              <a:rPr lang="en-CA" dirty="0"/>
              <a:t>Contrast and compare the various project lifecycles (traditional waterfall, iterative and hybrid) and determine what type of projects would be applicable to each.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5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Autofit/>
          </a:bodyPr>
          <a:lstStyle/>
          <a:p>
            <a:r>
              <a:rPr lang="en-US" sz="3600" dirty="0" smtClean="0"/>
              <a:t>Predictive Life Cycle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714047"/>
            <a:ext cx="8153400" cy="17648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Iterative Life Cycle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386630"/>
            <a:ext cx="8229600" cy="27705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F9E621-3642-4D16-A0DD-ACF738698CA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875d5e6560ba36884527413a53517d17866972f5"/>
</p:tagLst>
</file>

<file path=ppt/theme/theme1.xml><?xml version="1.0" encoding="utf-8"?>
<a:theme xmlns:a="http://schemas.openxmlformats.org/drawingml/2006/main" name="1022 Unit 5-Master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8586</TotalTime>
  <Words>1897</Words>
  <Application>Microsoft Office PowerPoint</Application>
  <PresentationFormat>On-screen Show (4:3)</PresentationFormat>
  <Paragraphs>465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Times New Roman</vt:lpstr>
      <vt:lpstr>Wingdings</vt:lpstr>
      <vt:lpstr>Arial Rounded MT Bold</vt:lpstr>
      <vt:lpstr>Arial</vt:lpstr>
      <vt:lpstr>Symbol</vt:lpstr>
      <vt:lpstr>Tahoma</vt:lpstr>
      <vt:lpstr>Calibri</vt:lpstr>
      <vt:lpstr>Bookman Old Style</vt:lpstr>
      <vt:lpstr>Verdana</vt:lpstr>
      <vt:lpstr>Merriweather</vt:lpstr>
      <vt:lpstr>1022 Unit 5-Master (1)</vt:lpstr>
      <vt:lpstr>CSD 3423 Unit 3</vt:lpstr>
      <vt:lpstr>Lesson 3 Learning Outcomes </vt:lpstr>
      <vt:lpstr> Various Method of Conducting Project</vt:lpstr>
      <vt:lpstr>PowerPoint Presentation</vt:lpstr>
      <vt:lpstr>PowerPoint Presentation</vt:lpstr>
      <vt:lpstr>PowerPoint Presentation</vt:lpstr>
      <vt:lpstr>PowerPoint Presentation</vt:lpstr>
      <vt:lpstr>Predictive Life Cycle</vt:lpstr>
      <vt:lpstr>Iterative Life Cycle</vt:lpstr>
      <vt:lpstr>Incremental Life Cycle</vt:lpstr>
      <vt:lpstr>Agile Life Cycle</vt:lpstr>
      <vt:lpstr>Hybrid: The Continuum of Project Life Cycle</vt:lpstr>
      <vt:lpstr>Agile Vs Waterfall</vt:lpstr>
      <vt:lpstr>Similarities</vt:lpstr>
      <vt:lpstr>Difference</vt:lpstr>
      <vt:lpstr>PowerPoint Presentation</vt:lpstr>
      <vt:lpstr>WATERFALL Overview</vt:lpstr>
      <vt:lpstr>AGILE Overview </vt:lpstr>
      <vt:lpstr>Agile - Scrum Process </vt:lpstr>
      <vt:lpstr>PowerPoint Presentation</vt:lpstr>
      <vt:lpstr>Scrum in Different Fields</vt:lpstr>
      <vt:lpstr>Agile Adoption Statistics 2020 </vt:lpstr>
      <vt:lpstr>PMI - Project Management Institute</vt:lpstr>
      <vt:lpstr>PowerPoint Presentation</vt:lpstr>
      <vt:lpstr>PowerPoint Presentation</vt:lpstr>
      <vt:lpstr>Project Risk Management</vt:lpstr>
      <vt:lpstr>Sources of Project Risk</vt:lpstr>
      <vt:lpstr>PowerPoint Presentation</vt:lpstr>
      <vt:lpstr>Risk Identification Category Checklists</vt:lpstr>
      <vt:lpstr>Risk Breakdown Structure (RBS)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>Donald Ardiel Architect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An Introduction</dc:title>
  <dc:creator>Donald Ardiel</dc:creator>
  <cp:lastModifiedBy>Musediq Abdul</cp:lastModifiedBy>
  <cp:revision>273</cp:revision>
  <cp:lastPrinted>2016-05-11T11:41:44Z</cp:lastPrinted>
  <dcterms:created xsi:type="dcterms:W3CDTF">1999-01-18T01:52:59Z</dcterms:created>
  <dcterms:modified xsi:type="dcterms:W3CDTF">2020-12-30T04:31:19Z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2</vt:i4>
  </property>
  <property fmtid="{D5CDD505-2E9C-101B-9397-08002B2CF9AE}" pid="3" name="GraphicType">
    <vt:i4>3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3</vt:i4>
  </property>
  <property fmtid="{D5CDD505-2E9C-101B-9397-08002B2CF9AE}" pid="7" name="MailAddress">
    <vt:lpwstr>dardiel@wwdc.com</vt:lpwstr>
  </property>
  <property fmtid="{D5CDD505-2E9C-101B-9397-08002B2CF9AE}" pid="8" name="HomePage">
    <vt:lpwstr>www.homestead.com/mgmt236/test.html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true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E:\My Documents\Fanshawe PM Course #3</vt:lpwstr>
  </property>
</Properties>
</file>